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313" r:id="rId6"/>
    <p:sldId id="262" r:id="rId7"/>
    <p:sldId id="261" r:id="rId8"/>
    <p:sldId id="263" r:id="rId9"/>
    <p:sldId id="269" r:id="rId10"/>
    <p:sldId id="270" r:id="rId11"/>
    <p:sldId id="272" r:id="rId12"/>
    <p:sldId id="271" r:id="rId13"/>
    <p:sldId id="273" r:id="rId14"/>
    <p:sldId id="314" r:id="rId15"/>
    <p:sldId id="315" r:id="rId16"/>
    <p:sldId id="274" r:id="rId17"/>
    <p:sldId id="275" r:id="rId18"/>
    <p:sldId id="276" r:id="rId19"/>
    <p:sldId id="277" r:id="rId20"/>
    <p:sldId id="278" r:id="rId21"/>
    <p:sldId id="279" r:id="rId22"/>
    <p:sldId id="280" r:id="rId23"/>
    <p:sldId id="281" r:id="rId24"/>
    <p:sldId id="282" r:id="rId25"/>
    <p:sldId id="284" r:id="rId26"/>
    <p:sldId id="283" r:id="rId27"/>
    <p:sldId id="311" r:id="rId28"/>
    <p:sldId id="312" r:id="rId29"/>
    <p:sldId id="266" r:id="rId30"/>
    <p:sldId id="285" r:id="rId31"/>
    <p:sldId id="286" r:id="rId32"/>
    <p:sldId id="287" r:id="rId33"/>
    <p:sldId id="288" r:id="rId34"/>
    <p:sldId id="289" r:id="rId35"/>
    <p:sldId id="290" r:id="rId36"/>
    <p:sldId id="291" r:id="rId37"/>
    <p:sldId id="310" r:id="rId38"/>
    <p:sldId id="292" r:id="rId39"/>
    <p:sldId id="294" r:id="rId40"/>
    <p:sldId id="293" r:id="rId41"/>
    <p:sldId id="295" r:id="rId42"/>
    <p:sldId id="301" r:id="rId43"/>
    <p:sldId id="302" r:id="rId44"/>
    <p:sldId id="303" r:id="rId45"/>
    <p:sldId id="304" r:id="rId46"/>
    <p:sldId id="305" r:id="rId47"/>
    <p:sldId id="306" r:id="rId48"/>
    <p:sldId id="308" r:id="rId49"/>
    <p:sldId id="309" r:id="rId50"/>
    <p:sldId id="296" r:id="rId51"/>
    <p:sldId id="297" r:id="rId52"/>
    <p:sldId id="298" r:id="rId53"/>
    <p:sldId id="299" r:id="rId54"/>
    <p:sldId id="300" r:id="rId55"/>
    <p:sldId id="264" r:id="rId56"/>
    <p:sldId id="265" r:id="rId57"/>
    <p:sldId id="256" r:id="rId58"/>
  </p:sldIdLst>
  <p:sldSz cx="9906000" cy="6858000" type="A4"/>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1D44"/>
    <a:srgbClr val="555557"/>
    <a:srgbClr val="575759"/>
    <a:srgbClr val="D1B3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1123"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tr-TR"/>
              <a:t>Asıl başlık stili için tıklatın</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1F5EB0EE-48F2-45EB-8D7D-48E54675DB95}" type="datetimeFigureOut">
              <a:rPr lang="tr-TR" smtClean="0"/>
              <a:t>4.02.2026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9C950C-434C-4B69-933B-31836432E62B}" type="slidenum">
              <a:rPr lang="tr-TR" smtClean="0"/>
              <a:t>‹#›</a:t>
            </a:fld>
            <a:endParaRPr lang="tr-TR"/>
          </a:p>
        </p:txBody>
      </p:sp>
    </p:spTree>
    <p:extLst>
      <p:ext uri="{BB962C8B-B14F-4D97-AF65-F5344CB8AC3E}">
        <p14:creationId xmlns:p14="http://schemas.microsoft.com/office/powerpoint/2010/main" val="3126148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F5EB0EE-48F2-45EB-8D7D-48E54675DB95}" type="datetimeFigureOut">
              <a:rPr lang="tr-TR" smtClean="0"/>
              <a:t>4.02.2026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9C950C-434C-4B69-933B-31836432E62B}" type="slidenum">
              <a:rPr lang="tr-TR" smtClean="0"/>
              <a:t>‹#›</a:t>
            </a:fld>
            <a:endParaRPr lang="tr-TR"/>
          </a:p>
        </p:txBody>
      </p:sp>
    </p:spTree>
    <p:extLst>
      <p:ext uri="{BB962C8B-B14F-4D97-AF65-F5344CB8AC3E}">
        <p14:creationId xmlns:p14="http://schemas.microsoft.com/office/powerpoint/2010/main" val="88226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F5EB0EE-48F2-45EB-8D7D-48E54675DB95}" type="datetimeFigureOut">
              <a:rPr lang="tr-TR" smtClean="0"/>
              <a:t>4.02.2026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9C950C-434C-4B69-933B-31836432E62B}" type="slidenum">
              <a:rPr lang="tr-TR" smtClean="0"/>
              <a:t>‹#›</a:t>
            </a:fld>
            <a:endParaRPr lang="tr-TR"/>
          </a:p>
        </p:txBody>
      </p:sp>
    </p:spTree>
    <p:extLst>
      <p:ext uri="{BB962C8B-B14F-4D97-AF65-F5344CB8AC3E}">
        <p14:creationId xmlns:p14="http://schemas.microsoft.com/office/powerpoint/2010/main" val="2215228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F5EB0EE-48F2-45EB-8D7D-48E54675DB95}" type="datetimeFigureOut">
              <a:rPr lang="tr-TR" smtClean="0"/>
              <a:t>4.02.2026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9C950C-434C-4B69-933B-31836432E62B}" type="slidenum">
              <a:rPr lang="tr-TR" smtClean="0"/>
              <a:t>‹#›</a:t>
            </a:fld>
            <a:endParaRPr lang="tr-TR"/>
          </a:p>
        </p:txBody>
      </p:sp>
    </p:spTree>
    <p:extLst>
      <p:ext uri="{BB962C8B-B14F-4D97-AF65-F5344CB8AC3E}">
        <p14:creationId xmlns:p14="http://schemas.microsoft.com/office/powerpoint/2010/main" val="2354337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tr-TR"/>
              <a:t>Asıl başlık stili için tıklatın</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1F5EB0EE-48F2-45EB-8D7D-48E54675DB95}" type="datetimeFigureOut">
              <a:rPr lang="tr-TR" smtClean="0"/>
              <a:t>4.02.2026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9C950C-434C-4B69-933B-31836432E62B}" type="slidenum">
              <a:rPr lang="tr-TR" smtClean="0"/>
              <a:t>‹#›</a:t>
            </a:fld>
            <a:endParaRPr lang="tr-TR"/>
          </a:p>
        </p:txBody>
      </p:sp>
    </p:spTree>
    <p:extLst>
      <p:ext uri="{BB962C8B-B14F-4D97-AF65-F5344CB8AC3E}">
        <p14:creationId xmlns:p14="http://schemas.microsoft.com/office/powerpoint/2010/main" val="3063037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F5EB0EE-48F2-45EB-8D7D-48E54675DB95}" type="datetimeFigureOut">
              <a:rPr lang="tr-TR" smtClean="0"/>
              <a:t>4.02.2026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59C950C-434C-4B69-933B-31836432E62B}" type="slidenum">
              <a:rPr lang="tr-TR" smtClean="0"/>
              <a:t>‹#›</a:t>
            </a:fld>
            <a:endParaRPr lang="tr-TR"/>
          </a:p>
        </p:txBody>
      </p:sp>
    </p:spTree>
    <p:extLst>
      <p:ext uri="{BB962C8B-B14F-4D97-AF65-F5344CB8AC3E}">
        <p14:creationId xmlns:p14="http://schemas.microsoft.com/office/powerpoint/2010/main" val="2290086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82329" y="2505075"/>
            <a:ext cx="4190702"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5014913" y="2505075"/>
            <a:ext cx="4211340"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F5EB0EE-48F2-45EB-8D7D-48E54675DB95}" type="datetimeFigureOut">
              <a:rPr lang="tr-TR" smtClean="0"/>
              <a:t>4.02.2026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59C950C-434C-4B69-933B-31836432E62B}" type="slidenum">
              <a:rPr lang="tr-TR" smtClean="0"/>
              <a:t>‹#›</a:t>
            </a:fld>
            <a:endParaRPr lang="tr-TR"/>
          </a:p>
        </p:txBody>
      </p:sp>
    </p:spTree>
    <p:extLst>
      <p:ext uri="{BB962C8B-B14F-4D97-AF65-F5344CB8AC3E}">
        <p14:creationId xmlns:p14="http://schemas.microsoft.com/office/powerpoint/2010/main" val="536617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1F5EB0EE-48F2-45EB-8D7D-48E54675DB95}" type="datetimeFigureOut">
              <a:rPr lang="tr-TR" smtClean="0"/>
              <a:t>4.02.2026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59C950C-434C-4B69-933B-31836432E62B}" type="slidenum">
              <a:rPr lang="tr-TR" smtClean="0"/>
              <a:t>‹#›</a:t>
            </a:fld>
            <a:endParaRPr lang="tr-TR"/>
          </a:p>
        </p:txBody>
      </p:sp>
    </p:spTree>
    <p:extLst>
      <p:ext uri="{BB962C8B-B14F-4D97-AF65-F5344CB8AC3E}">
        <p14:creationId xmlns:p14="http://schemas.microsoft.com/office/powerpoint/2010/main" val="1535268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5EB0EE-48F2-45EB-8D7D-48E54675DB95}" type="datetimeFigureOut">
              <a:rPr lang="tr-TR" smtClean="0"/>
              <a:t>4.02.2026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59C950C-434C-4B69-933B-31836432E62B}" type="slidenum">
              <a:rPr lang="tr-TR" smtClean="0"/>
              <a:t>‹#›</a:t>
            </a:fld>
            <a:endParaRPr lang="tr-TR"/>
          </a:p>
        </p:txBody>
      </p:sp>
    </p:spTree>
    <p:extLst>
      <p:ext uri="{BB962C8B-B14F-4D97-AF65-F5344CB8AC3E}">
        <p14:creationId xmlns:p14="http://schemas.microsoft.com/office/powerpoint/2010/main" val="1400107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tr-TR"/>
              <a:t>Asıl başlık stili için tıklatın</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1F5EB0EE-48F2-45EB-8D7D-48E54675DB95}" type="datetimeFigureOut">
              <a:rPr lang="tr-TR" smtClean="0"/>
              <a:t>4.02.2026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59C950C-434C-4B69-933B-31836432E62B}" type="slidenum">
              <a:rPr lang="tr-TR" smtClean="0"/>
              <a:t>‹#›</a:t>
            </a:fld>
            <a:endParaRPr lang="tr-TR"/>
          </a:p>
        </p:txBody>
      </p:sp>
    </p:spTree>
    <p:extLst>
      <p:ext uri="{BB962C8B-B14F-4D97-AF65-F5344CB8AC3E}">
        <p14:creationId xmlns:p14="http://schemas.microsoft.com/office/powerpoint/2010/main" val="4141052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1F5EB0EE-48F2-45EB-8D7D-48E54675DB95}" type="datetimeFigureOut">
              <a:rPr lang="tr-TR" smtClean="0"/>
              <a:t>4.02.2026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59C950C-434C-4B69-933B-31836432E62B}" type="slidenum">
              <a:rPr lang="tr-TR" smtClean="0"/>
              <a:t>‹#›</a:t>
            </a:fld>
            <a:endParaRPr lang="tr-TR"/>
          </a:p>
        </p:txBody>
      </p:sp>
    </p:spTree>
    <p:extLst>
      <p:ext uri="{BB962C8B-B14F-4D97-AF65-F5344CB8AC3E}">
        <p14:creationId xmlns:p14="http://schemas.microsoft.com/office/powerpoint/2010/main" val="3966846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5EB0EE-48F2-45EB-8D7D-48E54675DB95}" type="datetimeFigureOut">
              <a:rPr lang="tr-TR" smtClean="0"/>
              <a:t>4.02.2026</a:t>
            </a:fld>
            <a:endParaRPr lang="tr-TR"/>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9C950C-434C-4B69-933B-31836432E62B}" type="slidenum">
              <a:rPr lang="tr-TR" smtClean="0"/>
              <a:t>‹#›</a:t>
            </a:fld>
            <a:endParaRPr lang="tr-TR"/>
          </a:p>
        </p:txBody>
      </p:sp>
    </p:spTree>
    <p:extLst>
      <p:ext uri="{BB962C8B-B14F-4D97-AF65-F5344CB8AC3E}">
        <p14:creationId xmlns:p14="http://schemas.microsoft.com/office/powerpoint/2010/main" val="3891276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sbe@asbu.edu.tr"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obs.asbu.edu.tr/oibs/ogrenci/login.aspx"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oidb.asbu.edu.tr/tr/akademik-takvim"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sbe.asbu.edu.tr/tr/mevzuat" TargetMode="Externa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hyperlink" Target="https://sbe.asbu.edu.tr/tr/donem-projesi-yazim-kilavuzu-0" TargetMode="External"/><Relationship Id="rId5" Type="http://schemas.openxmlformats.org/officeDocument/2006/relationships/hyperlink" Target="https://sbe.asbu.edu.tr/tr/tez-yazim-kilavuzu" TargetMode="External"/><Relationship Id="rId4" Type="http://schemas.openxmlformats.org/officeDocument/2006/relationships/hyperlink" Target="https://www.mevzuat.gov.tr/mevzuat?MevzuatNo=31166&amp;MevzuatTur=8&amp;MevzuatTertip=5"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09" y="0"/>
            <a:ext cx="9920102" cy="7006002"/>
          </a:xfrm>
          <a:prstGeom prst="rect">
            <a:avLst/>
          </a:prstGeom>
        </p:spPr>
      </p:pic>
      <p:sp>
        <p:nvSpPr>
          <p:cNvPr id="8" name="Metin kutusu 7"/>
          <p:cNvSpPr txBox="1"/>
          <p:nvPr/>
        </p:nvSpPr>
        <p:spPr>
          <a:xfrm>
            <a:off x="3940078" y="5715531"/>
            <a:ext cx="3309257" cy="574765"/>
          </a:xfrm>
          <a:prstGeom prst="rect">
            <a:avLst/>
          </a:prstGeom>
          <a:noFill/>
        </p:spPr>
        <p:txBody>
          <a:bodyPr wrap="square" rtlCol="0">
            <a:spAutoFit/>
          </a:bodyPr>
          <a:lstStyle/>
          <a:p>
            <a:r>
              <a:rPr lang="tr-TR" sz="3000" b="1" dirty="0">
                <a:solidFill>
                  <a:schemeClr val="accent4">
                    <a:lumMod val="20000"/>
                    <a:lumOff val="80000"/>
                  </a:schemeClr>
                </a:solidFill>
              </a:rPr>
              <a:t>4 Şubat 2026</a:t>
            </a:r>
          </a:p>
        </p:txBody>
      </p:sp>
      <p:sp>
        <p:nvSpPr>
          <p:cNvPr id="7" name="Metin kutusu 6"/>
          <p:cNvSpPr txBox="1"/>
          <p:nvPr/>
        </p:nvSpPr>
        <p:spPr>
          <a:xfrm>
            <a:off x="3283130" y="2949003"/>
            <a:ext cx="6435635" cy="553998"/>
          </a:xfrm>
          <a:prstGeom prst="rect">
            <a:avLst/>
          </a:prstGeom>
          <a:noFill/>
        </p:spPr>
        <p:txBody>
          <a:bodyPr wrap="square" rtlCol="0">
            <a:spAutoFit/>
          </a:bodyPr>
          <a:lstStyle/>
          <a:p>
            <a:r>
              <a:rPr lang="tr-TR" sz="3000" b="1" dirty="0">
                <a:solidFill>
                  <a:srgbClr val="681D44"/>
                </a:solidFill>
              </a:rPr>
              <a:t>SOSYAL BİLİMLER ENSTİTÜSÜ</a:t>
            </a:r>
            <a:endParaRPr lang="tr-TR" sz="3000" dirty="0">
              <a:solidFill>
                <a:srgbClr val="681D44"/>
              </a:solidFill>
            </a:endParaRPr>
          </a:p>
        </p:txBody>
      </p:sp>
      <p:sp>
        <p:nvSpPr>
          <p:cNvPr id="5" name="Metin kutusu 4"/>
          <p:cNvSpPr txBox="1"/>
          <p:nvPr/>
        </p:nvSpPr>
        <p:spPr>
          <a:xfrm>
            <a:off x="269965" y="905115"/>
            <a:ext cx="9448800" cy="1138773"/>
          </a:xfrm>
          <a:prstGeom prst="rect">
            <a:avLst/>
          </a:prstGeom>
          <a:noFill/>
        </p:spPr>
        <p:txBody>
          <a:bodyPr wrap="square" rtlCol="0">
            <a:spAutoFit/>
          </a:bodyPr>
          <a:lstStyle/>
          <a:p>
            <a:pPr algn="ctr"/>
            <a:r>
              <a:rPr lang="tr-TR" sz="3400" b="1" dirty="0">
                <a:solidFill>
                  <a:srgbClr val="681D44"/>
                </a:solidFill>
              </a:rPr>
              <a:t>2025-2026 BAHAR DÖNEMİ ORYANTASYON VE BİLGİLENDİRME TOPLANTISI</a:t>
            </a:r>
          </a:p>
        </p:txBody>
      </p:sp>
    </p:spTree>
    <p:extLst>
      <p:ext uri="{BB962C8B-B14F-4D97-AF65-F5344CB8AC3E}">
        <p14:creationId xmlns:p14="http://schemas.microsoft.com/office/powerpoint/2010/main" val="183409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36342" y="775061"/>
            <a:ext cx="8025413"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65085" y="1329059"/>
            <a:ext cx="8575829" cy="5094151"/>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5.3. Danışman Atama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Kayıt yaptıran her yüksek lisans ve doktora öğrencisine en geç birinci yarıyılın sonuna kadar ilgili anabilim dalı akademik kurulunun önerisi ve ilgili Enstitü Yönetim Kurulunun kararıyla danışman atanır.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Danışmanlık görevi danışman atanıncaya kadar anabilim dalı başkanı tarafından yürütülür.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Danışmanını değiştirmek isteyen öğrenci, akademik takvimde belirtilen sürelerde Danışman Değişikliği Formu ile birlikte Anabilim Dalı Başkanlığına başvurması gerekmektedir. </a:t>
            </a:r>
          </a:p>
          <a:p>
            <a:pPr lvl="1" algn="just">
              <a:lnSpc>
                <a:spcPct val="107000"/>
              </a:lnSpc>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Danışmanını değiştirmek isteyen doktora öğrencileri Yeterlik Sınavına girecekleri dönem öncesinde danışmanını değiştirmesi gerekmektedir.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Danışman değişiklik talepleri dönem ortasında işleme alınmamakta, dönem sonunda değerlendirilmektedir.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15599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18586" y="775061"/>
            <a:ext cx="8043169"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65085" y="1655431"/>
            <a:ext cx="8575829" cy="4534318"/>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5.4. Ders Kaydı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Öğrencilerin bulundukları programdan mezun oluncaya kadar her dönem başında ilan edilen şekilde ve akademik takvimde belirtilen sürede ders kaydı yapmaları gerekir. Ders kaydını yenilemeyen öğrenci o dönem için öğrencilik haklarından yararlanamaz. Ders kaydı işlemlerinden öğrenci sorumludur.</a:t>
            </a:r>
          </a:p>
          <a:p>
            <a:pPr marL="800100" lvl="1" indent="-342900" algn="just">
              <a:lnSpc>
                <a:spcPct val="107000"/>
              </a:lnSpc>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Öğrencinin ders kaydını yapmadığı yarıyıl, azami öğrenim süresinden sayılır.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Tezli yüksek lisans ve doktora öğrencisi, kendisine atanan danışmanın açacağı 8 saatlik Uzmanlık Alan Dersine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Academic</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Specialization</a:t>
            </a:r>
            <a:r>
              <a:rPr lang="tr-TR" dirty="0">
                <a:latin typeface="Times New Roman" panose="02020603050405020304" pitchFamily="18" charset="0"/>
                <a:ea typeface="Times New Roman" panose="02020603050405020304" pitchFamily="18" charset="0"/>
                <a:cs typeface="Times New Roman" panose="02020603050405020304" pitchFamily="18" charset="0"/>
              </a:rPr>
              <a:t>) ve öncesinde yükümlülüklerini yerine getirmiş olmak şartıyla (seminer dahil tüm derslerini başarıyla tamamlamak, genel not ortalaması yüksek lisans programlarında en az 2,50, doktora programlarında en az 3,00 olmak, tez önerisini sunmak ve kabul edilmek) Tez Çalışması dersine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Master’s</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Dissertation</a:t>
            </a:r>
            <a:r>
              <a:rPr lang="tr-TR" dirty="0">
                <a:latin typeface="Times New Roman" panose="02020603050405020304" pitchFamily="18" charset="0"/>
                <a:ea typeface="Times New Roman" panose="02020603050405020304" pitchFamily="18" charset="0"/>
                <a:cs typeface="Times New Roman" panose="02020603050405020304" pitchFamily="18" charset="0"/>
              </a:rPr>
              <a:t>/</a:t>
            </a:r>
            <a:r>
              <a:rPr lang="tr-TR" dirty="0" err="1">
                <a:latin typeface="Times New Roman" panose="02020603050405020304" pitchFamily="18" charset="0"/>
                <a:ea typeface="Times New Roman" panose="02020603050405020304" pitchFamily="18" charset="0"/>
                <a:cs typeface="Times New Roman" panose="02020603050405020304" pitchFamily="18" charset="0"/>
              </a:rPr>
              <a:t>PhD</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Dissertation</a:t>
            </a:r>
            <a:r>
              <a:rPr lang="tr-TR" dirty="0">
                <a:latin typeface="Times New Roman" panose="02020603050405020304" pitchFamily="18" charset="0"/>
                <a:ea typeface="Times New Roman" panose="02020603050405020304" pitchFamily="18" charset="0"/>
                <a:cs typeface="Times New Roman" panose="02020603050405020304" pitchFamily="18" charset="0"/>
              </a:rPr>
              <a:t>) kayıt yaptırmak zorundadır.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24989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09709" y="775061"/>
            <a:ext cx="8016536"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4534318"/>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5.4. Ders Kaydı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savunma sınavına giren ve 3 ay/6 ay düzeltme alan öğrenciler, diğer döneme sarkması durumunda tekrar ders kaydı yapacaktır.</a:t>
            </a:r>
          </a:p>
          <a:p>
            <a:pPr marL="800100" lvl="1" indent="-342900" algn="just">
              <a:lnSpc>
                <a:spcPct val="107000"/>
              </a:lnSpc>
              <a:buFont typeface="Arial" panose="020B0604020202020204" pitchFamily="34" charset="0"/>
              <a:buChar char="•"/>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Yeterlik döneminde bulunan doktora öğrencileri sadece danışmanı tarafından açılan Uzmanlık Alan Dersine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Academic</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Specialization</a:t>
            </a:r>
            <a:r>
              <a:rPr lang="tr-TR" dirty="0">
                <a:latin typeface="Times New Roman" panose="02020603050405020304" pitchFamily="18" charset="0"/>
                <a:ea typeface="Times New Roman" panose="02020603050405020304" pitchFamily="18" charset="0"/>
                <a:cs typeface="Times New Roman" panose="02020603050405020304" pitchFamily="18" charset="0"/>
              </a:rPr>
              <a:t>) kayıt yaptıracaktır.</a:t>
            </a:r>
          </a:p>
          <a:p>
            <a:pPr marL="800100" lvl="1" indent="-342900" algn="just">
              <a:lnSpc>
                <a:spcPct val="107000"/>
              </a:lnSpc>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Seçmeli bir derste başarısız olan öğrenci, aynı dersi veya yerine aynı kredili başka bir seçmeli dersi alabilir. Başarısız dersin yerine başka ders alındığında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OBS’den</a:t>
            </a:r>
            <a:r>
              <a:rPr lang="tr-TR" dirty="0">
                <a:latin typeface="Times New Roman" panose="02020603050405020304" pitchFamily="18" charset="0"/>
                <a:ea typeface="Times New Roman" panose="02020603050405020304" pitchFamily="18" charset="0"/>
                <a:cs typeface="Times New Roman" panose="02020603050405020304" pitchFamily="18" charset="0"/>
              </a:rPr>
              <a:t> “Saydırma” işleminin öğrenci tarafından yapılması gerekmektedir. </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Öğrenciler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OBS’den</a:t>
            </a:r>
            <a:r>
              <a:rPr lang="tr-TR" dirty="0">
                <a:latin typeface="Times New Roman" panose="02020603050405020304" pitchFamily="18" charset="0"/>
                <a:ea typeface="Times New Roman" panose="02020603050405020304" pitchFamily="18" charset="0"/>
                <a:cs typeface="Times New Roman" panose="02020603050405020304" pitchFamily="18" charset="0"/>
              </a:rPr>
              <a:t> kendi programları dışında seçmeli dersler seçebilir ve danışman onayına sunar. Seçmeli derslerin sayısı ve içeriği ilgili programın müfredatına uygun olarak anabilim dalı kurulları ve danışmanlar tarafından belirlenir.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49082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083076" y="775061"/>
            <a:ext cx="8069802"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4270849"/>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5.4. Ders Kaydı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Öğrencilerimizin seçtiği derslerin onayını akademik danışmanlar yapacaktır. Bu sebeple öğrencilerimizin danışmanları ile iletişim halinde kayıt sürecini tamamlamaları gerekmektedir. </a:t>
            </a:r>
          </a:p>
          <a:p>
            <a:pPr marL="800100" lvl="1" indent="-342900" algn="just">
              <a:lnSpc>
                <a:spcPct val="107000"/>
              </a:lnSpc>
              <a:buFont typeface="Arial" panose="020B0604020202020204" pitchFamily="34" charset="0"/>
              <a:buChar char="•"/>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Kayıtlı olduğunuz programın ders planına, Üniversitemiz Ana Sayfasında bulunan “</a:t>
            </a:r>
            <a:r>
              <a:rPr lang="tr-TR" i="1" dirty="0">
                <a:latin typeface="Times New Roman" panose="02020603050405020304" pitchFamily="18" charset="0"/>
                <a:ea typeface="Times New Roman" panose="02020603050405020304" pitchFamily="18" charset="0"/>
                <a:cs typeface="Times New Roman" panose="02020603050405020304" pitchFamily="18" charset="0"/>
              </a:rPr>
              <a:t>ECTS </a:t>
            </a:r>
            <a:r>
              <a:rPr lang="tr-TR" i="1" dirty="0" err="1">
                <a:latin typeface="Times New Roman" panose="02020603050405020304" pitchFamily="18" charset="0"/>
                <a:ea typeface="Times New Roman" panose="02020603050405020304" pitchFamily="18" charset="0"/>
                <a:cs typeface="Times New Roman" panose="02020603050405020304" pitchFamily="18" charset="0"/>
              </a:rPr>
              <a:t>Info</a:t>
            </a:r>
            <a:r>
              <a:rPr lang="tr-TR" dirty="0">
                <a:latin typeface="Times New Roman" panose="02020603050405020304" pitchFamily="18" charset="0"/>
                <a:ea typeface="Times New Roman" panose="02020603050405020304" pitchFamily="18" charset="0"/>
                <a:cs typeface="Times New Roman" panose="02020603050405020304" pitchFamily="18" charset="0"/>
              </a:rPr>
              <a:t>” sekmesinden sırasıyla “</a:t>
            </a:r>
            <a:r>
              <a:rPr lang="tr-TR" i="1" dirty="0">
                <a:latin typeface="Times New Roman" panose="02020603050405020304" pitchFamily="18" charset="0"/>
                <a:ea typeface="Times New Roman" panose="02020603050405020304" pitchFamily="18" charset="0"/>
                <a:cs typeface="Times New Roman" panose="02020603050405020304" pitchFamily="18" charset="0"/>
              </a:rPr>
              <a:t>Akademik Birimler-Yüksek Lisans/Doktora</a:t>
            </a:r>
            <a:r>
              <a:rPr lang="tr-TR" dirty="0">
                <a:latin typeface="Times New Roman" panose="02020603050405020304" pitchFamily="18" charset="0"/>
                <a:ea typeface="Times New Roman" panose="02020603050405020304" pitchFamily="18" charset="0"/>
                <a:cs typeface="Times New Roman" panose="02020603050405020304" pitchFamily="18" charset="0"/>
              </a:rPr>
              <a:t>-</a:t>
            </a:r>
            <a:r>
              <a:rPr lang="tr-TR" i="1" dirty="0">
                <a:latin typeface="Times New Roman" panose="02020603050405020304" pitchFamily="18" charset="0"/>
                <a:ea typeface="Times New Roman" panose="02020603050405020304" pitchFamily="18" charset="0"/>
                <a:cs typeface="Times New Roman" panose="02020603050405020304" pitchFamily="18" charset="0"/>
              </a:rPr>
              <a:t>Program Adı</a:t>
            </a:r>
            <a:r>
              <a:rPr lang="tr-TR" dirty="0">
                <a:latin typeface="Times New Roman" panose="02020603050405020304" pitchFamily="18" charset="0"/>
                <a:ea typeface="Times New Roman" panose="02020603050405020304" pitchFamily="18" charset="0"/>
                <a:cs typeface="Times New Roman" panose="02020603050405020304" pitchFamily="18" charset="0"/>
              </a:rPr>
              <a:t>-</a:t>
            </a:r>
            <a:r>
              <a:rPr lang="tr-TR" i="1" dirty="0">
                <a:latin typeface="Times New Roman" panose="02020603050405020304" pitchFamily="18" charset="0"/>
                <a:ea typeface="Times New Roman" panose="02020603050405020304" pitchFamily="18" charset="0"/>
                <a:cs typeface="Times New Roman" panose="02020603050405020304" pitchFamily="18" charset="0"/>
              </a:rPr>
              <a:t>Dersler</a:t>
            </a:r>
            <a:r>
              <a:rPr lang="tr-TR" dirty="0">
                <a:latin typeface="Times New Roman" panose="02020603050405020304" pitchFamily="18" charset="0"/>
                <a:ea typeface="Times New Roman" panose="02020603050405020304" pitchFamily="18" charset="0"/>
                <a:cs typeface="Times New Roman" panose="02020603050405020304" pitchFamily="18" charset="0"/>
              </a:rPr>
              <a:t>” sekmesini tıklayarak ulaşabilirsiniz. Bu ders planında hangi zorunlu derslerin olduğu ve kaç adet seçmeli ders alınması (Grup Ders Adedinde yazıyor) gerektiği belirtilmiştir.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Lisansüstü programlarda; Uzmanlık Alan Dersi, Tez Çalışması, Seminer (seminer dersi bazı programlarda tek öğretim üyesi üzerinden yürütülebilir) ve Dönem Projesi (tezsiz için) dersleri mutlaka danışmandan alınması gereken derslerdir. </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77548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083076" y="775061"/>
            <a:ext cx="8069802"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2300823"/>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5.4. Ders Kaydı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Tezsiz Y.L. programlarında; Danışmanın ve ilgili ABD Başkanlığının uygun görmesi durumunda, öğrencinin alacağı derslerin en çok üçü, lisans öğrenimi sırasında alınmamış olması kaydıyla, lisans derslerinden seçilebilir.</a:t>
            </a: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Tüm programlarda; enstitü anabilim dalı başkanlığının önerisi ve enstitü yönetim kurulu onayı ile özel öğrenci olarak diğer yükseköğretim kurumlarında verilmekte olan derslerden en fazla iki ders seçilebilir.</a:t>
            </a:r>
          </a:p>
        </p:txBody>
      </p:sp>
    </p:spTree>
    <p:extLst>
      <p:ext uri="{BB962C8B-B14F-4D97-AF65-F5344CB8AC3E}">
        <p14:creationId xmlns:p14="http://schemas.microsoft.com/office/powerpoint/2010/main" val="629048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083076" y="775061"/>
            <a:ext cx="8069802"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3022046"/>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5.5. Özel Öğrenci Olarak Başka Üniversiteden Ders Alma</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Bir yüksek lisans ya da doktora programına kayıtlı olan öğrenciler, diğer yükseköğretim kurumlarındaki lisansüstü derslerden kayıtlı olduğu enstitü anabilim dalı başkanlığının ve Enstitü Yönetim Kurulu’nun onayı ile özel öğrenci olarak en fazla iki ders alabilir. </a:t>
            </a:r>
          </a:p>
          <a:p>
            <a:pPr marL="742950" lvl="1" indent="-285750" algn="just">
              <a:buFont typeface="Arial" panose="020B0604020202020204" pitchFamily="34" charset="0"/>
              <a:buChar char="•"/>
            </a:pPr>
            <a:endParaRPr lang="tr-TR" dirty="0">
              <a:latin typeface="Times New Roman" panose="02020603050405020304" pitchFamily="18" charset="0"/>
              <a:cs typeface="Times New Roman" panose="02020603050405020304" pitchFamily="18" charset="0"/>
            </a:endParaRPr>
          </a:p>
          <a:p>
            <a:pPr marL="742950" lvl="1"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Lisansüstü derslere kabul edilen öğrencilerin özel öğrenci olarak aldığı ve başarılı olduğu derslerin muafiyet işlemleri kayıtlı olduğu enstitü anabilim dalı başkanlığı tarafından yürütülür.</a:t>
            </a:r>
          </a:p>
        </p:txBody>
      </p:sp>
    </p:spTree>
    <p:extLst>
      <p:ext uri="{BB962C8B-B14F-4D97-AF65-F5344CB8AC3E}">
        <p14:creationId xmlns:p14="http://schemas.microsoft.com/office/powerpoint/2010/main" val="571344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71852" y="775061"/>
            <a:ext cx="7981026" cy="553998"/>
          </a:xfrm>
          <a:prstGeom prst="rect">
            <a:avLst/>
          </a:prstGeom>
          <a:noFill/>
        </p:spPr>
        <p:txBody>
          <a:bodyPr wrap="square" rtlCol="0">
            <a:spAutoFit/>
          </a:bodyPr>
          <a:lstStyle/>
          <a:p>
            <a:pPr algn="ctr"/>
            <a:r>
              <a:rPr lang="tr-TR" sz="3000" b="1">
                <a:solidFill>
                  <a:srgbClr val="681D44"/>
                </a:solidFill>
              </a:rPr>
              <a:t>5-EĞİTİM </a:t>
            </a:r>
            <a:r>
              <a:rPr lang="tr-TR" sz="3000" b="1" dirty="0">
                <a:solidFill>
                  <a:srgbClr val="681D44"/>
                </a:solidFill>
              </a:rPr>
              <a:t>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3535648"/>
          </a:xfrm>
          <a:prstGeom prst="rect">
            <a:avLst/>
          </a:prstGeom>
          <a:noFill/>
        </p:spPr>
        <p:txBody>
          <a:bodyPr wrap="square" rtlCol="0">
            <a:spAutoFit/>
          </a:bodyPr>
          <a:lstStyle/>
          <a:p>
            <a:pPr marL="630555" indent="-2705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5.6. Katkı Payı ve Öğrenim Ücretleri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tabLst>
                <a:tab pos="630555"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Normal öğrenim süresini dolduran, ikinci bir yükseköğretim kurumunda kaydı bulunan, ikinci öğretim veya tezsiz yüksek lisans programında kayıtlı öğrenciler ve uluslararası öğrencilerin ders kaydı yapabilmeleri için akademik takvimde belirtilen süreler içinde öğrenim ücretini yatırması gerekmektedir.</a:t>
            </a:r>
          </a:p>
          <a:p>
            <a:pPr lvl="1" algn="just">
              <a:lnSpc>
                <a:spcPct val="107000"/>
              </a:lnSpc>
              <a:spcAft>
                <a:spcPts val="600"/>
              </a:spcAft>
              <a:tabLst>
                <a:tab pos="630555" algn="l"/>
              </a:tabLs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tabLst>
                <a:tab pos="630555" algn="l"/>
              </a:tabLst>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Öğrenim ücreti, herhangi bir Halkbank şubesinden veya Halkbank internet bankacılığından (Ödeme/Vergi- Kurum-Eğitim Ödemeleri- Ödeme Yapılacak Kurum: Ankara Sosyal Bilimler Üniversitesi sekmesinden öğrenci numarası girilerek) yatırılmaktadır. Herhangi bir IBAN numarasına havale, EFT işlemi ve ATM’lerden ödeme işlemi yapılamamaktadır.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32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18586" y="775061"/>
            <a:ext cx="8034292"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4303742"/>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5.7. Kayıt Dondurma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 belgelendireceği haklı ve geçerli mazeretinin bulunması durumunda akademik takvimde belirtilen süre içinde kayıt dondurma başvurusunda bulunabilir.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Başvurular Enstitü Yönetim Kurulu tarafından değerlendirilmekte ve karara bağlanmaktadır.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Kaydı dondurulan öğrencinin kayıt dondurduğu dönemi öğrenim süresine dâhil edilmez.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Kayıt dondurmak için geçerli mazeretler Üniversitemiz Haklı ve Geçerli Nedenler Yönergesinde belirtilmiştir: (https://sbe.asbu.edu.tr/tr/mevzuat)</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Azami kayıt dondurma süresi; bilimsel hazırlık programı ve tezsiz yüksek lisansta bir yarıyıl, tezli yüksek lisansta iki yarıyıl, doktorada dört yarıyıldır.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Öğrenciler kayıt dondurma hakkından öğrenim süresi boyunca bir kez yararlanabilir.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376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27464" y="775061"/>
            <a:ext cx="8034291"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4205062"/>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5.8. Ders Muafiyeti/İntibak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Kesin kayıt yaptırdığı programın ilk döneminde “Ders Muafiyeti Başvuru Formu” ile birlikte akademik takvimde belirtilen sürelerde başvuru yapan öğrencilerin;</a:t>
            </a:r>
          </a:p>
          <a:p>
            <a:pPr marL="800100" lvl="1" indent="-342900" algn="just">
              <a:lnSpc>
                <a:spcPct val="107000"/>
              </a:lnSpc>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1200150" lvl="2" indent="-285750" algn="just">
              <a:lnSpc>
                <a:spcPct val="107000"/>
              </a:lnSpc>
              <a:buFont typeface="+mj-lt"/>
              <a:buAutoNum type="alphaL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Başka lisansüstü programdan aldıkları dersler, ilgili anabilim dalı intibak komisyonunun görüşü ve Enstitü Yönetim Kurulunun kararı ile kayıt yaptırdığı aynı derecedeki programın derslerinden muaf tutulabilir.</a:t>
            </a:r>
          </a:p>
          <a:p>
            <a:pPr marL="1200150" lvl="2" indent="-285750" algn="just">
              <a:lnSpc>
                <a:spcPct val="107000"/>
              </a:lnSpc>
              <a:buFont typeface="+mj-lt"/>
              <a:buAutoNum type="alphaLcPeriod"/>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1200150" lvl="2" indent="-285750" algn="just">
              <a:lnSpc>
                <a:spcPct val="107000"/>
              </a:lnSpc>
              <a:buFont typeface="+mj-lt"/>
              <a:buAutoNum type="alphaL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Yatay geçiş hariç olmak üzere, muafiyet verilecek derslerin toplam kredisi, ilgili programın toplam kredisinin %50’sinden fazla olamaz.</a:t>
            </a:r>
          </a:p>
          <a:p>
            <a:pPr marL="1200150" lvl="2" indent="-285750" algn="just">
              <a:lnSpc>
                <a:spcPct val="107000"/>
              </a:lnSpc>
              <a:buFont typeface="+mj-lt"/>
              <a:buAutoNum type="alphaLcPeriod"/>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1200150" lvl="2" indent="-285750" algn="just">
              <a:lnSpc>
                <a:spcPct val="107000"/>
              </a:lnSpc>
              <a:spcAft>
                <a:spcPts val="600"/>
              </a:spcAft>
              <a:buFont typeface="+mj-lt"/>
              <a:buAutoNum type="alphaL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Muafiyet için ilgili dersten almış olduğu harf notunun yüksek lisans programlarında CB; doktora programlarında ise, BB ve üzeri karşılığı olması gerekir.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5342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00831" y="775061"/>
            <a:ext cx="8016536"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2789033"/>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5.9. Devam Zorunluluğu</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Programlarda derslere ve uygulamalara devam zorunludur. Her bir ders için olmak üzere, teorik derslerin %70’ine, uygulamalı derslerin ise %80’ine devam etmeyen öğrenci, o dersin yarıyıl sonu sınavlarına katılma hakkına sahip değildir.</a:t>
            </a:r>
          </a:p>
          <a:p>
            <a:pPr lvl="1" algn="just">
              <a:lnSpc>
                <a:spcPct val="107000"/>
              </a:lnSpc>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Devamsızlık sürelerine öğrencinin sağlık raporu alarak geçirdiği süreler dahildir.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Öğrencilerin devam durumları dersin öğretim elemanı tarafından izlenir. Devam şartlarını yerine getirmeyen öğrenciye DZ notu verilir.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9768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7756"/>
            <a:ext cx="9906000" cy="7008042"/>
          </a:xfrm>
          <a:prstGeom prst="rect">
            <a:avLst/>
          </a:prstGeom>
        </p:spPr>
      </p:pic>
      <p:sp>
        <p:nvSpPr>
          <p:cNvPr id="5" name="Metin kutusu 4"/>
          <p:cNvSpPr txBox="1"/>
          <p:nvPr/>
        </p:nvSpPr>
        <p:spPr>
          <a:xfrm>
            <a:off x="2272931" y="775061"/>
            <a:ext cx="5608320" cy="553998"/>
          </a:xfrm>
          <a:prstGeom prst="rect">
            <a:avLst/>
          </a:prstGeom>
          <a:noFill/>
        </p:spPr>
        <p:txBody>
          <a:bodyPr wrap="square" rtlCol="0">
            <a:spAutoFit/>
          </a:bodyPr>
          <a:lstStyle/>
          <a:p>
            <a:pPr algn="ctr"/>
            <a:r>
              <a:rPr lang="tr-TR" sz="3000" b="1" dirty="0">
                <a:solidFill>
                  <a:srgbClr val="681D44"/>
                </a:solidFill>
              </a:rPr>
              <a:t>SUNUM PLANI</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1748901" y="1753085"/>
            <a:ext cx="7501631" cy="4154984"/>
          </a:xfrm>
          <a:prstGeom prst="rect">
            <a:avLst/>
          </a:prstGeom>
          <a:noFill/>
        </p:spPr>
        <p:txBody>
          <a:bodyPr wrap="square" rtlCol="0">
            <a:spAutoFit/>
          </a:bodyPr>
          <a:lstStyle/>
          <a:p>
            <a:pPr marL="457200" indent="-457200" algn="just">
              <a:buFont typeface="+mj-lt"/>
              <a:buAutoNum type="arabicPeriod"/>
            </a:pPr>
            <a:r>
              <a:rPr lang="tr-TR" sz="2400" b="1" dirty="0">
                <a:solidFill>
                  <a:srgbClr val="681D44"/>
                </a:solidFill>
              </a:rPr>
              <a:t>Enstitümüz Hakkında</a:t>
            </a:r>
          </a:p>
          <a:p>
            <a:pPr marL="457200" indent="-457200" algn="just">
              <a:buFont typeface="+mj-lt"/>
              <a:buAutoNum type="arabicPeriod"/>
            </a:pPr>
            <a:r>
              <a:rPr lang="tr-TR" sz="2400" b="1" dirty="0">
                <a:solidFill>
                  <a:srgbClr val="681D44"/>
                </a:solidFill>
              </a:rPr>
              <a:t>Web Sayfamız, Sosyal Medya Hesapları ve İletişim</a:t>
            </a:r>
          </a:p>
          <a:p>
            <a:pPr marL="457200" indent="-457200" algn="just">
              <a:buFont typeface="+mj-lt"/>
              <a:buAutoNum type="arabicPeriod"/>
            </a:pPr>
            <a:r>
              <a:rPr lang="tr-TR" sz="2400" b="1" dirty="0">
                <a:solidFill>
                  <a:srgbClr val="681D44"/>
                </a:solidFill>
              </a:rPr>
              <a:t>Akademik Takvim</a:t>
            </a:r>
          </a:p>
          <a:p>
            <a:pPr marL="457200" indent="-457200" algn="just">
              <a:buFont typeface="+mj-lt"/>
              <a:buAutoNum type="arabicPeriod"/>
            </a:pPr>
            <a:r>
              <a:rPr lang="tr-TR" sz="2400" b="1" dirty="0">
                <a:solidFill>
                  <a:srgbClr val="681D44"/>
                </a:solidFill>
              </a:rPr>
              <a:t>Mevzuat</a:t>
            </a:r>
          </a:p>
          <a:p>
            <a:pPr marL="457200" indent="-457200" algn="just">
              <a:buFont typeface="+mj-lt"/>
              <a:buAutoNum type="arabicPeriod"/>
            </a:pPr>
            <a:r>
              <a:rPr lang="tr-TR" sz="2400" b="1" dirty="0">
                <a:solidFill>
                  <a:srgbClr val="681D44"/>
                </a:solidFill>
              </a:rPr>
              <a:t>Eğitim Öğretim Hakkında Genel Bilgiler</a:t>
            </a:r>
          </a:p>
          <a:p>
            <a:pPr marL="457200" indent="-457200" algn="just">
              <a:buFont typeface="+mj-lt"/>
              <a:buAutoNum type="arabicPeriod"/>
            </a:pPr>
            <a:r>
              <a:rPr lang="tr-TR" sz="2400" b="1" dirty="0">
                <a:solidFill>
                  <a:srgbClr val="681D44"/>
                </a:solidFill>
              </a:rPr>
              <a:t>Doktora Eğitimi Hakkında Bilgiler</a:t>
            </a:r>
          </a:p>
          <a:p>
            <a:pPr marL="457200" indent="-457200" algn="just">
              <a:buFont typeface="+mj-lt"/>
              <a:buAutoNum type="arabicPeriod"/>
            </a:pPr>
            <a:r>
              <a:rPr lang="tr-TR" sz="2400" b="1" dirty="0">
                <a:solidFill>
                  <a:srgbClr val="681D44"/>
                </a:solidFill>
              </a:rPr>
              <a:t>Tezli YL Eğitimi Hakkında Bilgiler</a:t>
            </a:r>
          </a:p>
          <a:p>
            <a:pPr marL="457200" indent="-457200" algn="just">
              <a:buFont typeface="+mj-lt"/>
              <a:buAutoNum type="arabicPeriod"/>
            </a:pPr>
            <a:r>
              <a:rPr lang="tr-TR" sz="2400" b="1" dirty="0">
                <a:solidFill>
                  <a:srgbClr val="681D44"/>
                </a:solidFill>
              </a:rPr>
              <a:t>Tezsiz YL Eğitimi Hakkında Bilgiler</a:t>
            </a:r>
          </a:p>
          <a:p>
            <a:pPr marL="457200" indent="-457200" algn="just">
              <a:buFont typeface="+mj-lt"/>
              <a:buAutoNum type="arabicPeriod"/>
            </a:pPr>
            <a:r>
              <a:rPr lang="tr-TR" sz="2400" b="1" dirty="0">
                <a:solidFill>
                  <a:srgbClr val="681D44"/>
                </a:solidFill>
              </a:rPr>
              <a:t>Öğrenci Bilgi Sistemi</a:t>
            </a:r>
          </a:p>
          <a:p>
            <a:pPr marL="457200" indent="-457200" algn="just">
              <a:buFont typeface="+mj-lt"/>
              <a:buAutoNum type="arabicPeriod"/>
            </a:pPr>
            <a:r>
              <a:rPr lang="tr-TR" sz="2400" b="1" dirty="0">
                <a:solidFill>
                  <a:srgbClr val="681D44"/>
                </a:solidFill>
              </a:rPr>
              <a:t>Soru-Cevap</a:t>
            </a:r>
          </a:p>
          <a:p>
            <a:pPr marL="342900" indent="-342900">
              <a:buFont typeface="Arial" panose="020B0604020202020204" pitchFamily="34" charset="0"/>
              <a:buChar char="•"/>
            </a:pPr>
            <a:endParaRPr lang="tr-TR" sz="2400" b="1" dirty="0">
              <a:solidFill>
                <a:srgbClr val="681D44"/>
              </a:solidFill>
            </a:endParaRPr>
          </a:p>
        </p:txBody>
      </p:sp>
    </p:spTree>
    <p:extLst>
      <p:ext uri="{BB962C8B-B14F-4D97-AF65-F5344CB8AC3E}">
        <p14:creationId xmlns:p14="http://schemas.microsoft.com/office/powerpoint/2010/main" val="812200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36342" y="775061"/>
            <a:ext cx="8025413"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3941592"/>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5.10. Sınavlar ve Başarı Puanı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Öğrencilerin bir dersten başarılı sayılabilmesi için o dersten yüksek lisans programlarında en az (CC), doktora programlarında en az (CB) notu almaları gerekir.</a:t>
            </a:r>
          </a:p>
          <a:p>
            <a:pPr marL="800100" lvl="1" indent="-342900" algn="just">
              <a:lnSpc>
                <a:spcPct val="107000"/>
              </a:lnSpc>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Yüksek lisans programlarında (DC), doktora programlarında ise (CC) notuyla başarısız olan öğrencinin ders tekrarında devam zorunluluğu yoktur. Diğer harf notlarıyla başarısız olan öğrencilerin ders tekrarında devam zorunluluğu vardır.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Çalışması ve Uzmanlık Alan Dersine; savunma sınavına girilmeyen her dönem sonunda Devam Ediyor (DE) notu verilmesi gerekmekte olup Tez Savunma Sınavına girdiği dönemde savunma sınavı sonrasında Başarılı (BŞ) veya Başarısız (BŞZ) harf başarı notu ile değerlendirilir.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0547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45218" y="775061"/>
            <a:ext cx="8007659"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4237955"/>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5.11. Sınavlar ve Başarı Puanı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Seminer dersi sonunda öğrenciler tarafından “Seminer Formu” (enstitümüz web sayfası formlar kısmında mevcuttur) doldurulması ve dersin ilgili öğretim üyesine teslim edilmesi gerekmektedir. Seminer dersi dönem sonunda Başarılı (BŞ) veya Başarısız (BŞZ) harf başarı notu ile değerlendirilir.</a:t>
            </a:r>
          </a:p>
          <a:p>
            <a:pPr marL="800100" lvl="1" indent="-342900" algn="just">
              <a:lnSpc>
                <a:spcPct val="107000"/>
              </a:lnSpc>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Tezsiz yüksek lisans programlarındaki Dönem projesi dersi Başarılı (BŞ) veya Başarısız (BŞZ) harf başarı notu ile değerlendirilir.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Tezsiz yüksek lisans programlarından mezun olabilmek, tezli yüksek lisans programlarında tez savunmasına alınabilmek ve doktora programlarında yeterlilik sınavına girebilmek için genel not ortalamasının yüksek lisans programlarında en az 2,50, doktora programlarında en az 3,00 olması ve mezuniyet için gerekli derslerin tümünün başarılması gerekir.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182156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083076" y="775061"/>
            <a:ext cx="8052046"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3908699"/>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5.12. Mazeret Sınavı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İlgili anabilim dalı tarafından kabul edilen haklı ve geçerli bir mazereti nedeniyle ara sınavlara katılamayan öğrencilere, süresi içinde başvurmaları halinde mazeret sınav hakkı verilir. </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Final sınavlarının mazereti bütünleme sınavlarıdır. Bütünleme sınavına girebilecek mazeretli öğrenciler için ayrıca bir mazeret sınav hakkı tanınmaz. </a:t>
            </a:r>
          </a:p>
          <a:p>
            <a:pPr marL="800100" lvl="1" indent="-342900" algn="just">
              <a:lnSpc>
                <a:spcPct val="107000"/>
              </a:lnSpc>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Bütünleme sınavının mazeret sınavı yoktur. </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Öğrenciler mazeret sınavına yönelik başvurularını, mazeret bitimi tarihinden itibaren en geç 3 (üç) iş günü içinde ilgili akademik birime dilekçe vererek bildirirler.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32101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36342" y="775061"/>
            <a:ext cx="7972147"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1976888"/>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5.13. Sınav Sonuçlarının Duyurulması ve Sonuçlara İtiraz</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Sınavlar, ilgili öğretim elemanı tarafından değerlendirilir, hesaplanan notlar akademik takvimde belirtilen süreler içerisinde Öğrenci Bilgi Sistemine girilir ve ilan edilir. Sonuçlara, ilan tarihinden itibaren üç iş günü içerisinde ilgili anabilim dalı başkanlığına dilekçe ile itiraz edilebilir.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78141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091953" y="775061"/>
            <a:ext cx="8139344"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2097882"/>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5.14. Askerlik Sevk Tehiri Süreci</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Öğrenciler istedikleri takdirde kesin kayıt işlemi sonrasında ilgili enstitü müdürlüğüne başvurarak askerlik sevk tehiri talebinde bulunabilir.</a:t>
            </a:r>
          </a:p>
          <a:p>
            <a:pPr marL="342900" lvl="0" indent="-342900" algn="just">
              <a:lnSpc>
                <a:spcPct val="107000"/>
              </a:lnSpc>
              <a:spcAft>
                <a:spcPts val="600"/>
              </a:spcAft>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Talepte bulunmayan öğrencinin askerlik sevk tehir işlemi yapılmaz.</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76849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18586" y="775061"/>
            <a:ext cx="8112711"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2833083"/>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5.15. Kendi İsteği ile Kayıt Sildirme</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Öğrenciler istedikleri takdirde ilgili enstitü müdürlüğüne başvurarak kayıtlarını sildirme talebinde bulunabilirler. Talebin değerlendirilmesi için ilişik kesme belgesinin öğrenci tarafından ilgili enstitü müdürlüğüne şahsen veya kanuni/iradi temsilcisi tarafından sunulması zorunludur.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Kayıt sildirme talebi uygun görülen öğrencinin ödemiş olduğu katkı payı veya öğrenim ücreti iade edilmez.</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76956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00831" y="775061"/>
            <a:ext cx="8130466"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2569614"/>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5.16. Tebligat ve Duyurular</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İlgili tebligat mevzuatı hükümleri saklı kalmak kaydıyla öğrenciye her türlü tebligat ve duyurular, Enstitümüz web sayfası duyurular sekmesinden </a:t>
            </a:r>
            <a:r>
              <a:rPr lang="tr-TR" dirty="0">
                <a:solidFill>
                  <a:srgbClr val="4472C4"/>
                </a:solidFill>
                <a:latin typeface="Times New Roman" panose="02020603050405020304" pitchFamily="18" charset="0"/>
                <a:ea typeface="Times New Roman" panose="02020603050405020304" pitchFamily="18" charset="0"/>
                <a:cs typeface="Times New Roman" panose="02020603050405020304" pitchFamily="18" charset="0"/>
              </a:rPr>
              <a:t>(sbe.asbu.edu.tr)</a:t>
            </a:r>
            <a:r>
              <a:rPr lang="tr-TR" dirty="0">
                <a:latin typeface="Times New Roman" panose="02020603050405020304" pitchFamily="18" charset="0"/>
                <a:ea typeface="Times New Roman" panose="02020603050405020304" pitchFamily="18" charset="0"/>
                <a:cs typeface="Times New Roman" panose="02020603050405020304" pitchFamily="18" charset="0"/>
              </a:rPr>
              <a:t>, Öğrenci Bilgi Sisteminden ve öğrencinin resmî kayıtlarda yer alan posta adresine ve/veya öğrenciye Üniversite tarafından sağlanan e-posta adresine gönderilerek yapılır. Öğrenci, Üniversite tarafından sağlanan e-posta adresine gönderilen iletileri izlemekle yükümlüdür.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378197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00831" y="775061"/>
            <a:ext cx="8130466"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4496359"/>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5.17. Bilimsel Hazırlık Programı</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Yüksek lisans ve doktora programlarına kabul edilen öğrencilerden lisans veya yüksek lisans derecesini kabul edildikleri yüksek lisans veya doktora programı için gerekli eksikliklerini gidermek amacıyla bilimsel hazırlık programı uygulanabilir.</a:t>
            </a: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Bir programa kayıt hakkı kazanan öğrenciye bilimsel hazırlık programının uygulanıp uygulanmayacağına, uygulanacaksa hangi dersleri alacağına ilgili anabilim dalı akademik kurulunun teklifi ve ilgili enstitü kurulunun onayı ile karar verilir.</a:t>
            </a: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Bilimsel hazırlık programına kabul edilen öğrencilere en çok iki yarıyıl bilimsel hazırlık programı uygulanır. Burada geçirilen süre, ilgili lisansüstü programın süresine dahil değildir. Bilimsel hazırlık programını süresinde tamamlayamayan öğrencinin ilgili lisansüstü programdan kaydı silinir.</a:t>
            </a:r>
          </a:p>
        </p:txBody>
      </p:sp>
    </p:spTree>
    <p:extLst>
      <p:ext uri="{BB962C8B-B14F-4D97-AF65-F5344CB8AC3E}">
        <p14:creationId xmlns:p14="http://schemas.microsoft.com/office/powerpoint/2010/main" val="32598545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00831" y="775061"/>
            <a:ext cx="8130466"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2942922"/>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5.17. Bilimsel Hazırlık Programı</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Bilimsel hazırlık programı ile ilgili devam, ders sınavları, ders notları, derslerden başarılı sayılma koşulları, kayıt silme ve diğer esaslar, alınan ders düzeyinin ilgili mevzuatında belirlenen kurallara tabidir. Bilimsel hazırlık dersleri lisansüstü not ortalamasında hesaba katılmaz.</a:t>
            </a: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Bilimsel hazırlık programında alınması gereken dersler, ilgili lisansüstü programını tamamlamak için gerekli görülen derslerin yerine geçemez. Bilimsel hazırlık programını başarıyla tamamlamayan öğrenci lisansüstü ders alamaz.</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879234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84775"/>
          </a:xfrm>
          <a:prstGeom prst="rect">
            <a:avLst/>
          </a:prstGeom>
          <a:noFill/>
        </p:spPr>
        <p:txBody>
          <a:bodyPr wrap="square" rtlCol="0">
            <a:spAutoFit/>
          </a:bodyPr>
          <a:lstStyle/>
          <a:p>
            <a:pPr algn="ctr"/>
            <a:r>
              <a:rPr lang="tr-TR" sz="3000" b="1" dirty="0">
                <a:solidFill>
                  <a:srgbClr val="681D44"/>
                </a:solidFill>
              </a:rPr>
              <a:t>6-</a:t>
            </a:r>
            <a:r>
              <a:rPr lang="tr-TR" sz="3200" b="1" dirty="0">
                <a:solidFill>
                  <a:srgbClr val="681D44"/>
                </a:solidFill>
              </a:rPr>
              <a:t>DOKTORA EĞİTİMİ HAKKINDA BİLGİLER</a:t>
            </a:r>
            <a:endParaRPr lang="tr-TR" sz="3000" b="1" dirty="0">
              <a:solidFill>
                <a:srgbClr val="681D44"/>
              </a:solidFill>
            </a:endParaRP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2893549"/>
          </a:xfrm>
          <a:prstGeom prst="rect">
            <a:avLst/>
          </a:prstGeom>
          <a:noFill/>
        </p:spPr>
        <p:txBody>
          <a:bodyPr wrap="square" rtlCol="0">
            <a:spAutoFit/>
          </a:bodyPr>
          <a:lstStyle/>
          <a:p>
            <a:pPr marL="342900" lvl="0"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Doktora programı, tezli yüksek lisans derecesi ile kabul edilmiş öğrenciler için toplam yirmi bir krediden ve bir eğitim-öğretim dönemi 60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AKTS’den</a:t>
            </a:r>
            <a:r>
              <a:rPr lang="tr-TR" dirty="0">
                <a:latin typeface="Times New Roman" panose="02020603050405020304" pitchFamily="18" charset="0"/>
                <a:ea typeface="Times New Roman" panose="02020603050405020304" pitchFamily="18" charset="0"/>
                <a:cs typeface="Times New Roman" panose="02020603050405020304" pitchFamily="18" charset="0"/>
              </a:rPr>
              <a:t> az olmamak koşuluyla en az yedi ders (programlara göre değişiklik göstermektedir), seminer, uzmanlık alan dersi, yeterlik sınavı, tez önerisi ve tez çalışması olmak üzere en az 240 AKTS kredisinden oluşur.</a:t>
            </a:r>
          </a:p>
          <a:p>
            <a:pPr marL="342900"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Araştırma yöntemleri dersini almadan önce seminer dersini almanız önünde bir engel bulunmamaktadır (Örneğin, Bahar döneminde başlayan öğrenciler bu şekilde ders alabilirler).</a:t>
            </a:r>
          </a:p>
          <a:p>
            <a:pPr marL="342900" lvl="0" indent="-342900" algn="just">
              <a:lnSpc>
                <a:spcPct val="107000"/>
              </a:lnSpc>
              <a:spcAft>
                <a:spcPts val="600"/>
              </a:spcAft>
              <a:buFont typeface="Arial" panose="020B0604020202020204" pitchFamily="34" charset="0"/>
              <a:buChar char="•"/>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709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2272931" y="775061"/>
            <a:ext cx="5608320" cy="553998"/>
          </a:xfrm>
          <a:prstGeom prst="rect">
            <a:avLst/>
          </a:prstGeom>
          <a:noFill/>
        </p:spPr>
        <p:txBody>
          <a:bodyPr wrap="square" rtlCol="0">
            <a:spAutoFit/>
          </a:bodyPr>
          <a:lstStyle/>
          <a:p>
            <a:pPr algn="ctr"/>
            <a:r>
              <a:rPr lang="tr-TR" sz="3000" b="1" dirty="0">
                <a:solidFill>
                  <a:srgbClr val="681D44"/>
                </a:solidFill>
              </a:rPr>
              <a:t>1-ENSTİTÜMÜZ HAKKINDA</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3693319"/>
          </a:xfrm>
          <a:prstGeom prst="rect">
            <a:avLst/>
          </a:prstGeom>
          <a:noFill/>
        </p:spPr>
        <p:txBody>
          <a:bodyPr wrap="square" rtlCol="0">
            <a:spAutoFit/>
          </a:bodyPr>
          <a:lstStyle/>
          <a:p>
            <a:pPr marL="285750" indent="-285750" algn="just">
              <a:buFont typeface="Arial" panose="020B0604020202020204" pitchFamily="34" charset="0"/>
              <a:buChar char="•"/>
            </a:pPr>
            <a:r>
              <a:rPr lang="tr-TR" sz="2400" dirty="0"/>
              <a:t>Sosyal Bilimler Enstitüsü’nde toplam 25 disiplinler ve </a:t>
            </a:r>
            <a:r>
              <a:rPr lang="tr-TR" sz="2400" dirty="0" err="1"/>
              <a:t>disiplinlerarası</a:t>
            </a:r>
            <a:r>
              <a:rPr lang="tr-TR" sz="2400" dirty="0"/>
              <a:t> anabilim dalında yüksek lisans ve/veya doktora düzeyinde eğitim verilmektedir. </a:t>
            </a:r>
            <a:r>
              <a:rPr lang="tr-TR" sz="2400" dirty="0" err="1"/>
              <a:t>SBE'de</a:t>
            </a:r>
            <a:r>
              <a:rPr lang="tr-TR" sz="2400" dirty="0"/>
              <a:t> 2026 yılı itibariyle 900'den fazla lisansüstü öğrenci 60 programda eğitim almaktadır. </a:t>
            </a:r>
          </a:p>
          <a:p>
            <a:pPr marL="285750" indent="-285750" algn="just">
              <a:buFont typeface="Arial" panose="020B0604020202020204" pitchFamily="34" charset="0"/>
              <a:buChar char="•"/>
            </a:pPr>
            <a:r>
              <a:rPr lang="tr-TR" sz="2400" dirty="0"/>
              <a:t>Misyonumuz sosyal ve beşeri bilimler ile hukuk bilimlerinde öncü lisansüstü araştırmaların gerçekleştirilmesi için gerekli akademik imkanları sağlamak, öğrencilerimizin yöntemsel becerilerini geliştirmek ve onları kariyerlerine hazırlamaktır.</a:t>
            </a:r>
          </a:p>
          <a:p>
            <a:br>
              <a:rPr lang="tr-TR" dirty="0"/>
            </a:br>
            <a:endParaRPr lang="tr-TR" sz="2400" b="1" dirty="0">
              <a:solidFill>
                <a:srgbClr val="681D44"/>
              </a:solidFill>
            </a:endParaRPr>
          </a:p>
        </p:txBody>
      </p:sp>
    </p:spTree>
    <p:extLst>
      <p:ext uri="{BB962C8B-B14F-4D97-AF65-F5344CB8AC3E}">
        <p14:creationId xmlns:p14="http://schemas.microsoft.com/office/powerpoint/2010/main" val="13428318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84775"/>
          </a:xfrm>
          <a:prstGeom prst="rect">
            <a:avLst/>
          </a:prstGeom>
          <a:noFill/>
        </p:spPr>
        <p:txBody>
          <a:bodyPr wrap="square" rtlCol="0">
            <a:spAutoFit/>
          </a:bodyPr>
          <a:lstStyle/>
          <a:p>
            <a:pPr algn="ctr"/>
            <a:r>
              <a:rPr lang="tr-TR" sz="3000" b="1" dirty="0">
                <a:solidFill>
                  <a:srgbClr val="681D44"/>
                </a:solidFill>
              </a:rPr>
              <a:t>6-</a:t>
            </a:r>
            <a:r>
              <a:rPr lang="tr-TR" sz="3200" b="1" dirty="0">
                <a:solidFill>
                  <a:srgbClr val="681D44"/>
                </a:solidFill>
              </a:rPr>
              <a:t>DOKTORA EĞİTİMİ HAKKINDA BİLGİLER</a:t>
            </a:r>
            <a:endParaRPr lang="tr-TR" sz="3000" b="1" dirty="0">
              <a:solidFill>
                <a:srgbClr val="681D44"/>
              </a:solidFill>
            </a:endParaRP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4051430"/>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4.1. Öğrenim Süresi</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Doktora programı, bilimsel hazırlıkta geçen süre hariç, kayıt olduğu programa ilişkin derslerin verildiği dönemden başlamak üzere, her dönem için kayıt yaptırıp yaptırmadığına bakılmaksızın sekiz yarıyıl olup azami tamamlama süresi on iki yarıyıldır.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Doktora programı için gerekli kredili dersleri başarıyla tamamlamanın azami süresi dört yarıyıldır. Bu süre içinde kredili derslerini başarıyla tamamlayamayan ve/veya gerekli genel not ortalamasını sağlayamayan (3,00) öğrencinin enstitü ile ilişiği kesilir.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Kredili derslerini başarıyla bitiren, yeterlik sınavında başarılı bulunan ve tez önerisi kabul edilen, ancak tez çalışmasını birinci fıkrada belirtilen on iki yarıyıl sonuna kadar tamamlayamayan öğrencinin ilişiği kesilir.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78645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84775"/>
          </a:xfrm>
          <a:prstGeom prst="rect">
            <a:avLst/>
          </a:prstGeom>
          <a:noFill/>
        </p:spPr>
        <p:txBody>
          <a:bodyPr wrap="square" rtlCol="0">
            <a:spAutoFit/>
          </a:bodyPr>
          <a:lstStyle/>
          <a:p>
            <a:pPr algn="ctr"/>
            <a:r>
              <a:rPr lang="tr-TR" sz="3000" b="1" dirty="0">
                <a:solidFill>
                  <a:srgbClr val="681D44"/>
                </a:solidFill>
              </a:rPr>
              <a:t>6-</a:t>
            </a:r>
            <a:r>
              <a:rPr lang="tr-TR" sz="3200" b="1" dirty="0">
                <a:solidFill>
                  <a:srgbClr val="681D44"/>
                </a:solidFill>
              </a:rPr>
              <a:t>DOKTORA EĞİTİMİ HAKKINDA BİLGİLER</a:t>
            </a:r>
            <a:endParaRPr lang="tr-TR" sz="3000" b="1" dirty="0">
              <a:solidFill>
                <a:srgbClr val="681D44"/>
              </a:solidFill>
            </a:endParaRP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4303742"/>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4.2. Doktora Yeterlik Sınavı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Doktora yeterlik sınavları her yarıyıl bir kez olmak üzere akademik takvimde belirtilen süreler içinde yapılır. Öğrenci, derslerini, seminerini, kredisini ve AKTS kredisini başarıyla tamamlamak şartıyla en erken üçüncü, en geç beşinci yarıyılın sonunda yeterlik sınavına girmek zorundadır. Beşinci yarıyıl sonuna kadar yeterlik sınavına girmeyen öğrenci ilk yeterlik sınavından başarısız olmuş sayılır.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Doktora yeterlik sınavı, yazılı ve sözlü olarak iki bölüm hâlinde yapılır. Sınavlar her bir jüri üyesi tarafından 100 tam puan üzerinden değerlendirilir. Yazılı sınav ortalaması en az 70 puan olan öğrenci sözlü sınava alınır. Sözlü sınav ortalaması da en az 70 puan olan öğrenci başarılı sayılır. Sınav sonuçları, anabilim dalı başkanlığınca yeterlik sınavını izleyen üç gün içinde enstitüye bildirilir.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Yeterlik sınavında başarısız olan öğrenci başarısız olduğu sınavdan bir sonraki yarıyılda tekrar sınava alınır.</a:t>
            </a:r>
            <a:r>
              <a:rPr lang="tr-TR" b="1"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a:latin typeface="Times New Roman" panose="02020603050405020304" pitchFamily="18" charset="0"/>
                <a:ea typeface="Times New Roman" panose="02020603050405020304" pitchFamily="18" charset="0"/>
                <a:cs typeface="Times New Roman" panose="02020603050405020304" pitchFamily="18" charset="0"/>
              </a:rPr>
              <a:t>Bu ikinci sınava girmeyen veya bu sınavda da başarısız olan öğrencinin doktora programı ile ilişiği kesilir.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63653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84775"/>
          </a:xfrm>
          <a:prstGeom prst="rect">
            <a:avLst/>
          </a:prstGeom>
          <a:noFill/>
        </p:spPr>
        <p:txBody>
          <a:bodyPr wrap="square" rtlCol="0">
            <a:spAutoFit/>
          </a:bodyPr>
          <a:lstStyle/>
          <a:p>
            <a:pPr algn="ctr"/>
            <a:r>
              <a:rPr lang="tr-TR" sz="3000" b="1" dirty="0">
                <a:solidFill>
                  <a:srgbClr val="681D44"/>
                </a:solidFill>
              </a:rPr>
              <a:t>6-</a:t>
            </a:r>
            <a:r>
              <a:rPr lang="tr-TR" sz="3200" b="1" dirty="0">
                <a:solidFill>
                  <a:srgbClr val="681D44"/>
                </a:solidFill>
              </a:rPr>
              <a:t>DOKTORA EĞİTİMİ HAKKINDA BİLGİLER</a:t>
            </a:r>
            <a:endParaRPr lang="tr-TR" sz="3000" b="1" dirty="0">
              <a:solidFill>
                <a:srgbClr val="681D44"/>
              </a:solidFill>
            </a:endParaRP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3129446"/>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4.3. Tez İzleme Komitesi</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Yeterlik sınavında başarılı bulunan öğrenci için ilgili enstitü anabilim dalı başkanlığının önerisi ve Enstitü Yönetim Kurulu onayı ile bir ay içinde bir tez izleme komitesi oluşturulur.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izleme komitesi üç öğretim üyesinden oluşur. Komitede tez danışmanından başka enstitü anabilim dalı içinden ve dışından birer üye yer alır. İkinci tez danışmanının atanması durumunda ikinci tez danışmanı dilerse komite toplantılarına katılabilir.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95822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84775"/>
          </a:xfrm>
          <a:prstGeom prst="rect">
            <a:avLst/>
          </a:prstGeom>
          <a:noFill/>
        </p:spPr>
        <p:txBody>
          <a:bodyPr wrap="square" rtlCol="0">
            <a:spAutoFit/>
          </a:bodyPr>
          <a:lstStyle/>
          <a:p>
            <a:pPr algn="ctr"/>
            <a:r>
              <a:rPr lang="tr-TR" sz="3000" b="1" dirty="0">
                <a:solidFill>
                  <a:srgbClr val="681D44"/>
                </a:solidFill>
              </a:rPr>
              <a:t>6-</a:t>
            </a:r>
            <a:r>
              <a:rPr lang="tr-TR" sz="3200" b="1" dirty="0">
                <a:solidFill>
                  <a:srgbClr val="681D44"/>
                </a:solidFill>
              </a:rPr>
              <a:t>DOKTORA EĞİTİMİ HAKKINDA BİLGİLER</a:t>
            </a:r>
            <a:endParaRPr lang="tr-TR" sz="3000" b="1" dirty="0">
              <a:solidFill>
                <a:srgbClr val="681D44"/>
              </a:solidFill>
            </a:endParaRPr>
          </a:p>
        </p:txBody>
      </p:sp>
      <p:sp>
        <p:nvSpPr>
          <p:cNvPr id="4" name="Metin kutusu 3">
            <a:extLst>
              <a:ext uri="{FF2B5EF4-FFF2-40B4-BE49-F238E27FC236}">
                <a16:creationId xmlns:a16="http://schemas.microsoft.com/office/drawing/2014/main" id="{2694F8C5-9217-45D5-A5EE-B173146A0EE8}"/>
              </a:ext>
            </a:extLst>
          </p:cNvPr>
          <p:cNvSpPr txBox="1"/>
          <p:nvPr/>
        </p:nvSpPr>
        <p:spPr>
          <a:xfrm>
            <a:off x="665085" y="1549885"/>
            <a:ext cx="8575829" cy="4921668"/>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4.4. Tez Önerisi Savunması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Doktora yeterlik sınavını başarı ile tamamlayan öğrenci, en geç altı ay içinde, yapacağı araştırmanın amacını, yöntemini ve çalışma planını kapsayan tez önerisini tez izleme komitesi önünde sözlü olarak savunur. </a:t>
            </a:r>
          </a:p>
          <a:p>
            <a:pPr marL="800100" lvl="1" indent="-342900" algn="just">
              <a:lnSpc>
                <a:spcPct val="107000"/>
              </a:lnSpc>
              <a:buFont typeface="Arial" panose="020B0604020202020204" pitchFamily="34" charset="0"/>
              <a:buChar char="•"/>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önerisi reddedilen öğrenci, yeni bir danışman ve/veya tez konusu seçme hakkına sahiptir. Bu durumda yeni bir tez izleme komitesi atanabilir. Programa aynı danışmanla devam etmek isteyen öğrenci üç ay içinde, danışman ve tez konusunu değiştiren öğrenci ise altı ay içinde tekrar tez önerisi savunmasına alınır. Tez önerisi bu savunmada da reddedilen öğrencinin enstitü ile ilişiği kesilir.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önerisi savunmasına geçerli bir mazereti olmaksızın birinci fıkrada belirtilen sürede girmeyen öğrenci başarısız sayılarak tez önerisi reddedilir.</a:t>
            </a:r>
          </a:p>
          <a:p>
            <a:pPr marL="800100" lvl="1" indent="-342900" algn="just">
              <a:lnSpc>
                <a:spcPct val="107000"/>
              </a:lnSpc>
              <a:spcAft>
                <a:spcPts val="600"/>
              </a:spcAft>
              <a:buFont typeface="Arial" panose="020B0604020202020204" pitchFamily="34" charset="0"/>
              <a:buChar char="•"/>
            </a:pPr>
            <a:r>
              <a:rPr lang="tr-TR" sz="1600" dirty="0">
                <a:latin typeface="Times New Roman" panose="02020603050405020304" pitchFamily="18" charset="0"/>
                <a:ea typeface="Calibri" panose="020F0502020204030204" pitchFamily="34" charset="0"/>
                <a:cs typeface="Times New Roman" panose="02020603050405020304" pitchFamily="18" charset="0"/>
              </a:rPr>
              <a:t>Tez önerisi savunmasını başarıyla tamamlayan ve Tez Konusu kabul edilen öğrenciler; tez bilgilerini, Ulusal Tez Merkezi Hazırlanmakta Olan Tezler bölümüne girmesi gerekmektedir.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74856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84775"/>
          </a:xfrm>
          <a:prstGeom prst="rect">
            <a:avLst/>
          </a:prstGeom>
          <a:noFill/>
        </p:spPr>
        <p:txBody>
          <a:bodyPr wrap="square" rtlCol="0">
            <a:spAutoFit/>
          </a:bodyPr>
          <a:lstStyle/>
          <a:p>
            <a:pPr algn="ctr"/>
            <a:r>
              <a:rPr lang="tr-TR" sz="3000" b="1" dirty="0">
                <a:solidFill>
                  <a:srgbClr val="681D44"/>
                </a:solidFill>
              </a:rPr>
              <a:t>6-</a:t>
            </a:r>
            <a:r>
              <a:rPr lang="tr-TR" sz="3200" b="1" dirty="0">
                <a:solidFill>
                  <a:srgbClr val="681D44"/>
                </a:solidFill>
              </a:rPr>
              <a:t>DOKTORA EĞİTİMİ HAKKINDA BİLGİLER</a:t>
            </a:r>
            <a:endParaRPr lang="tr-TR" sz="3000" b="1" dirty="0">
              <a:solidFill>
                <a:srgbClr val="681D44"/>
              </a:solidFill>
            </a:endParaRP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4062843"/>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4.5. Tez İzleme Komite Raporları</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önerisi kabul edilen öğrenci için tez izleme komitesi, Ocak-Haziran ve Temmuz-Aralık ayları arasında birer defa olmak üzere yılda iki kez toplanır.</a:t>
            </a:r>
          </a:p>
          <a:p>
            <a:pPr lvl="1" algn="just">
              <a:lnSpc>
                <a:spcPct val="107000"/>
              </a:lnSpc>
              <a:spcAft>
                <a:spcPts val="600"/>
              </a:spcAf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 toplantı tarihinden en az bir ay önce komite üyelerine yazılı bir rapor sunar. Bu raporda o ana kadar yapılan çalışmaların özeti ve bir sonraki dönemde yapılacak çalışma planı belirtilir. </a:t>
            </a:r>
          </a:p>
          <a:p>
            <a:pPr lvl="1" algn="just">
              <a:lnSpc>
                <a:spcPct val="107000"/>
              </a:lnSpc>
              <a:spcAft>
                <a:spcPts val="600"/>
              </a:spcAf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Öğrencinin tez çalışması, komite tarafından başarılı veya başarısız olarak belirlenir. Komite tarafından üst üste iki kez veya aralıklı olarak üç kez başarısız bulunan öğrencinin enstitü ile ilişiği kesilir.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9622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84775"/>
          </a:xfrm>
          <a:prstGeom prst="rect">
            <a:avLst/>
          </a:prstGeom>
          <a:noFill/>
        </p:spPr>
        <p:txBody>
          <a:bodyPr wrap="square" rtlCol="0">
            <a:spAutoFit/>
          </a:bodyPr>
          <a:lstStyle/>
          <a:p>
            <a:pPr algn="ctr"/>
            <a:r>
              <a:rPr lang="tr-TR" sz="3000" b="1" dirty="0">
                <a:solidFill>
                  <a:srgbClr val="681D44"/>
                </a:solidFill>
              </a:rPr>
              <a:t>6-</a:t>
            </a:r>
            <a:r>
              <a:rPr lang="tr-TR" sz="3200" b="1" dirty="0">
                <a:solidFill>
                  <a:srgbClr val="681D44"/>
                </a:solidFill>
              </a:rPr>
              <a:t>DOKTORA EĞİTİMİ HAKKINDA BİLGİLER</a:t>
            </a:r>
            <a:endParaRPr lang="tr-TR" sz="3000" b="1" dirty="0">
              <a:solidFill>
                <a:srgbClr val="681D44"/>
              </a:solidFill>
            </a:endParaRP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1680525"/>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4.6. Doktora Tezinin Hazırlanması</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Doktora programındaki bir öğrenci, elde ettiği sonuçları Senato tarafından kabul edilen tez yazım kılavuzuna uygun biçimde yazar ve tezini jüri önünde sözlü olarak savunur.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31844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84775"/>
          </a:xfrm>
          <a:prstGeom prst="rect">
            <a:avLst/>
          </a:prstGeom>
          <a:noFill/>
        </p:spPr>
        <p:txBody>
          <a:bodyPr wrap="square" rtlCol="0">
            <a:spAutoFit/>
          </a:bodyPr>
          <a:lstStyle/>
          <a:p>
            <a:pPr algn="ctr"/>
            <a:r>
              <a:rPr lang="tr-TR" sz="3000" b="1" dirty="0">
                <a:solidFill>
                  <a:srgbClr val="681D44"/>
                </a:solidFill>
              </a:rPr>
              <a:t>6-</a:t>
            </a:r>
            <a:r>
              <a:rPr lang="tr-TR" sz="3200" b="1" dirty="0">
                <a:solidFill>
                  <a:srgbClr val="681D44"/>
                </a:solidFill>
              </a:rPr>
              <a:t>DOKTORA EĞİTİMİ HAKKINDA BİLGİLER</a:t>
            </a:r>
            <a:endParaRPr lang="tr-TR" sz="3000" b="1" dirty="0">
              <a:solidFill>
                <a:srgbClr val="681D44"/>
              </a:solidFill>
            </a:endParaRPr>
          </a:p>
        </p:txBody>
      </p:sp>
      <p:sp>
        <p:nvSpPr>
          <p:cNvPr id="4" name="Metin kutusu 3">
            <a:extLst>
              <a:ext uri="{FF2B5EF4-FFF2-40B4-BE49-F238E27FC236}">
                <a16:creationId xmlns:a16="http://schemas.microsoft.com/office/drawing/2014/main" id="{2694F8C5-9217-45D5-A5EE-B173146A0EE8}"/>
              </a:ext>
            </a:extLst>
          </p:cNvPr>
          <p:cNvSpPr txBox="1"/>
          <p:nvPr/>
        </p:nvSpPr>
        <p:spPr>
          <a:xfrm>
            <a:off x="665085" y="1495633"/>
            <a:ext cx="8575829" cy="4284891"/>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4.7. Doktora Tez Savunma Sınav Süreci</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Öğrencinin tezinin sonuçlanabilmesi için en az üç tez izleme komitesi raporu sunulması gerekir.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 doktora tezini savunmadan önce akademik takvimde belirtilen sürelerde danışmanına sunar. Danışman, ilgili enstitü tarafından belirlenen benzerlik oranlarını dikkate alarak intihal yazılım programı raporunu hazırlar. </a:t>
            </a:r>
          </a:p>
          <a:p>
            <a:pPr marL="800100" lvl="1" indent="-342900" algn="just">
              <a:lnSpc>
                <a:spcPct val="107000"/>
              </a:lnSpc>
              <a:buFont typeface="Arial" panose="020B0604020202020204" pitchFamily="34" charset="0"/>
              <a:buChar char="•"/>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Hazırladığı raporu, sınav için belirlediği gün/saat/yer (akademik takvimde belirtilen sürelere uymak koşulu ile) ve jüri atama teklif formu ile birlikte ilgili anabilim dalı başkanlığına teslim eder. Anabilim dalı başkanlığı da bu belgeleri yine akademik takvimde belirtilen sürede enstitüye gönderir.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18255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84775"/>
          </a:xfrm>
          <a:prstGeom prst="rect">
            <a:avLst/>
          </a:prstGeom>
          <a:noFill/>
        </p:spPr>
        <p:txBody>
          <a:bodyPr wrap="square" rtlCol="0">
            <a:spAutoFit/>
          </a:bodyPr>
          <a:lstStyle/>
          <a:p>
            <a:pPr algn="ctr"/>
            <a:r>
              <a:rPr lang="tr-TR" sz="3000" b="1" dirty="0">
                <a:solidFill>
                  <a:srgbClr val="681D44"/>
                </a:solidFill>
              </a:rPr>
              <a:t>6-</a:t>
            </a:r>
            <a:r>
              <a:rPr lang="tr-TR" sz="3200" b="1" dirty="0">
                <a:solidFill>
                  <a:srgbClr val="681D44"/>
                </a:solidFill>
              </a:rPr>
              <a:t>DOKTORA EĞİTİMİ HAKKINDA BİLGİLER</a:t>
            </a:r>
            <a:endParaRPr lang="tr-TR" sz="3000" b="1" dirty="0">
              <a:solidFill>
                <a:srgbClr val="681D44"/>
              </a:solidFill>
            </a:endParaRPr>
          </a:p>
        </p:txBody>
      </p:sp>
      <p:sp>
        <p:nvSpPr>
          <p:cNvPr id="4" name="Metin kutusu 3">
            <a:extLst>
              <a:ext uri="{FF2B5EF4-FFF2-40B4-BE49-F238E27FC236}">
                <a16:creationId xmlns:a16="http://schemas.microsoft.com/office/drawing/2014/main" id="{2694F8C5-9217-45D5-A5EE-B173146A0EE8}"/>
              </a:ext>
            </a:extLst>
          </p:cNvPr>
          <p:cNvSpPr txBox="1"/>
          <p:nvPr/>
        </p:nvSpPr>
        <p:spPr>
          <a:xfrm>
            <a:off x="665085" y="1495633"/>
            <a:ext cx="8575829" cy="3920369"/>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4.7. Doktora Tez Savunma Sınav Süreci</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Doktora tez jürisi, danışman ve enstitü anabilim dalı başkanlığının önerisi ve Enstitü Yönetim Kurulu onayı ile atanır. </a:t>
            </a:r>
          </a:p>
          <a:p>
            <a:pPr lvl="1" algn="just">
              <a:lnSpc>
                <a:spcPct val="107000"/>
              </a:lnSpc>
              <a:spcAft>
                <a:spcPts val="600"/>
              </a:spcAf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Jüri, üçü öğrencinin tez izleme komitesinde yer alan öğretim üyeleri ve en az ikisi Üniversite dışından olmak üzere danışman dahil beş öğretim üyesinden oluşur.</a:t>
            </a:r>
          </a:p>
          <a:p>
            <a:pPr lvl="1" algn="just">
              <a:lnSpc>
                <a:spcPct val="107000"/>
              </a:lnSpc>
              <a:spcAft>
                <a:spcPts val="600"/>
              </a:spcAf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Biri Üniversite dışından olmak üzere iki de yedek üye belirlenir.</a:t>
            </a:r>
          </a:p>
          <a:p>
            <a:pPr lvl="1" algn="just">
              <a:lnSpc>
                <a:spcPct val="107000"/>
              </a:lnSpc>
              <a:spcAft>
                <a:spcPts val="600"/>
              </a:spcAf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Ayrıca ikinci tez danışmanı oy hakkı olmaksızın jüride yer alabilir.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26158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84775"/>
          </a:xfrm>
          <a:prstGeom prst="rect">
            <a:avLst/>
          </a:prstGeom>
          <a:noFill/>
        </p:spPr>
        <p:txBody>
          <a:bodyPr wrap="square" rtlCol="0">
            <a:spAutoFit/>
          </a:bodyPr>
          <a:lstStyle/>
          <a:p>
            <a:pPr algn="ctr"/>
            <a:r>
              <a:rPr lang="tr-TR" sz="3000" b="1" dirty="0">
                <a:solidFill>
                  <a:srgbClr val="681D44"/>
                </a:solidFill>
              </a:rPr>
              <a:t>6-</a:t>
            </a:r>
            <a:r>
              <a:rPr lang="tr-TR" sz="3200" b="1" dirty="0">
                <a:solidFill>
                  <a:srgbClr val="681D44"/>
                </a:solidFill>
              </a:rPr>
              <a:t>DOKTORA EĞİTİMİ HAKKINDA BİLGİLER</a:t>
            </a:r>
            <a:endParaRPr lang="tr-TR" sz="3000" b="1" dirty="0">
              <a:solidFill>
                <a:srgbClr val="681D44"/>
              </a:solidFill>
            </a:endParaRP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3348865"/>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4.8. Doktora Tez Savunma Sınavının Sonuçlandırılması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sınavının tamamlanmasından sonra jüri dinleyicilere kapalı olarak, tez hakkında salt çoğunlukla kabul, ret veya düzeltme kararı verir. Bu karar, enstitü anabilim dalı başkanlığınca tez sınavını izleyen üç gün içinde ilgili enstitüye tutanakla bildirilir. </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Tezi başarısız bulunarak reddedilen öğrencinin enstitü ile ilişiği kesilir. </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Tezi hakkında düzeltme kararı verilen öğrenci en geç altı ay içinde gerekli düzeltmeleri yaparak tezini aynı jüri önünde yeniden savunur. Bu savunmada da başarısız bulunan öğrencinin enstitü ile ilişiği kesilir.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77126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84775"/>
          </a:xfrm>
          <a:prstGeom prst="rect">
            <a:avLst/>
          </a:prstGeom>
          <a:noFill/>
        </p:spPr>
        <p:txBody>
          <a:bodyPr wrap="square" rtlCol="0">
            <a:spAutoFit/>
          </a:bodyPr>
          <a:lstStyle/>
          <a:p>
            <a:pPr algn="ctr"/>
            <a:r>
              <a:rPr lang="tr-TR" sz="3000" b="1" dirty="0">
                <a:solidFill>
                  <a:srgbClr val="681D44"/>
                </a:solidFill>
              </a:rPr>
              <a:t>6-</a:t>
            </a:r>
            <a:r>
              <a:rPr lang="tr-TR" sz="3200" b="1" dirty="0">
                <a:solidFill>
                  <a:srgbClr val="681D44"/>
                </a:solidFill>
              </a:rPr>
              <a:t>DOKTORA EĞİTİMİ HAKKINDA BİLGİLER</a:t>
            </a:r>
            <a:endParaRPr lang="tr-TR" sz="3000" b="1" dirty="0">
              <a:solidFill>
                <a:srgbClr val="681D44"/>
              </a:solidFill>
            </a:endParaRPr>
          </a:p>
        </p:txBody>
      </p:sp>
      <p:sp>
        <p:nvSpPr>
          <p:cNvPr id="4" name="Metin kutusu 3">
            <a:extLst>
              <a:ext uri="{FF2B5EF4-FFF2-40B4-BE49-F238E27FC236}">
                <a16:creationId xmlns:a16="http://schemas.microsoft.com/office/drawing/2014/main" id="{2694F8C5-9217-45D5-A5EE-B173146A0EE8}"/>
              </a:ext>
            </a:extLst>
          </p:cNvPr>
          <p:cNvSpPr txBox="1"/>
          <p:nvPr/>
        </p:nvSpPr>
        <p:spPr>
          <a:xfrm>
            <a:off x="665085" y="1468999"/>
            <a:ext cx="8575829" cy="4314899"/>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4.8. Doktora Tez Savunma Sınavının Sonuçlandırılması</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savunma sınavında başarılı olan öğrenci; tez yazım kılavuzuna göre hazırladığı doktora tezinin ciltlenmiş en az üç kopyasını ve mezuniyet için gerekli evrakları (enstitümüz web sayfası formlar kısmında mevcuttur) tez savunma sınavına giriş tarihinden itibaren bir ay içinde enstitüye elden teslim eder.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Doktora öğrencilerinin, tez teslim tarihinden önce, kendisinin veya kendisiyle birlikte bir öğretim elemanının yazar olarak yer aldığı en az bir makaleyi ilgili anabilim dalının uygun göreceği hakemli bir dergide veya ders kitapları veya özgün nitelikte olmayan derleme kitaplar hariç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Book</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Citation</a:t>
            </a:r>
            <a:r>
              <a:rPr lang="tr-TR" dirty="0">
                <a:latin typeface="Times New Roman" panose="02020603050405020304" pitchFamily="18" charset="0"/>
                <a:ea typeface="Times New Roman" panose="02020603050405020304" pitchFamily="18" charset="0"/>
                <a:cs typeface="Times New Roman" panose="02020603050405020304" pitchFamily="18" charset="0"/>
              </a:rPr>
              <a:t> Index-</a:t>
            </a:r>
            <a:r>
              <a:rPr lang="tr-TR" dirty="0" err="1">
                <a:latin typeface="Times New Roman" panose="02020603050405020304" pitchFamily="18" charset="0"/>
                <a:ea typeface="Times New Roman" panose="02020603050405020304" pitchFamily="18" charset="0"/>
                <a:cs typeface="Times New Roman" panose="02020603050405020304" pitchFamily="18" charset="0"/>
              </a:rPr>
              <a:t>WoS’da</a:t>
            </a:r>
            <a:r>
              <a:rPr lang="tr-TR" dirty="0">
                <a:latin typeface="Times New Roman" panose="02020603050405020304" pitchFamily="18" charset="0"/>
                <a:ea typeface="Times New Roman" panose="02020603050405020304" pitchFamily="18" charset="0"/>
                <a:cs typeface="Times New Roman" panose="02020603050405020304" pitchFamily="18" charset="0"/>
              </a:rPr>
              <a:t> taranan yayınevlerinde bir uluslararası bilimsel kitap veya uluslararası bilimsel kitap bölümünü yayımlamış olması veya yayın kabul yazısı almış olması gerekir. İlgili yayında, Üniversitenin adının geçmesi şartı aranır.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2873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2272931" y="775061"/>
            <a:ext cx="5608320" cy="1015663"/>
          </a:xfrm>
          <a:prstGeom prst="rect">
            <a:avLst/>
          </a:prstGeom>
          <a:noFill/>
        </p:spPr>
        <p:txBody>
          <a:bodyPr wrap="square" rtlCol="0">
            <a:spAutoFit/>
          </a:bodyPr>
          <a:lstStyle/>
          <a:p>
            <a:pPr algn="ctr"/>
            <a:r>
              <a:rPr lang="tr-TR" sz="3000" b="1" dirty="0">
                <a:solidFill>
                  <a:srgbClr val="681D44"/>
                </a:solidFill>
              </a:rPr>
              <a:t>2-WEB SAYFASI, E-POSTA ve SOSYAL MEDYA HESAPLARI</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65085" y="2046596"/>
            <a:ext cx="8575829" cy="1569660"/>
          </a:xfrm>
          <a:prstGeom prst="rect">
            <a:avLst/>
          </a:prstGeom>
          <a:noFill/>
        </p:spPr>
        <p:txBody>
          <a:bodyPr wrap="square" rtlCol="0">
            <a:spAutoFit/>
          </a:bodyPr>
          <a:lstStyle/>
          <a:p>
            <a:pPr marL="342900" indent="-342900" algn="just">
              <a:buFont typeface="Arial" panose="020B0604020202020204" pitchFamily="34" charset="0"/>
              <a:buChar char="•"/>
            </a:pPr>
            <a:r>
              <a:rPr lang="tr-TR" sz="2400" b="1" dirty="0">
                <a:latin typeface="Times New Roman" panose="02020603050405020304" pitchFamily="18" charset="0"/>
                <a:cs typeface="Times New Roman" panose="02020603050405020304" pitchFamily="18" charset="0"/>
              </a:rPr>
              <a:t>Web sayfamız: </a:t>
            </a:r>
            <a:r>
              <a:rPr lang="tr-TR" sz="2400" dirty="0">
                <a:latin typeface="Times New Roman" panose="02020603050405020304" pitchFamily="18" charset="0"/>
                <a:cs typeface="Times New Roman" panose="02020603050405020304" pitchFamily="18" charset="0"/>
              </a:rPr>
              <a:t>sbe.asbu.edu.tr</a:t>
            </a:r>
          </a:p>
          <a:p>
            <a:pPr marL="342900" indent="-342900" algn="just">
              <a:buFont typeface="Arial" panose="020B0604020202020204" pitchFamily="34" charset="0"/>
              <a:buChar char="•"/>
            </a:pPr>
            <a:r>
              <a:rPr lang="tr-TR" sz="2400" b="1" dirty="0">
                <a:latin typeface="Times New Roman" panose="02020603050405020304" pitchFamily="18" charset="0"/>
                <a:cs typeface="Times New Roman" panose="02020603050405020304" pitchFamily="18" charset="0"/>
              </a:rPr>
              <a:t>E-posta adresimiz: </a:t>
            </a:r>
            <a:r>
              <a:rPr lang="tr-TR" sz="2400" dirty="0">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sbe@asbu.edu.tr</a:t>
            </a:r>
            <a:endParaRPr lang="tr-TR" sz="24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tr-TR" sz="2400" b="1" dirty="0">
                <a:latin typeface="Times New Roman" panose="02020603050405020304" pitchFamily="18" charset="0"/>
                <a:cs typeface="Times New Roman" panose="02020603050405020304" pitchFamily="18" charset="0"/>
              </a:rPr>
              <a:t>Instagram hesabımız: </a:t>
            </a:r>
            <a:r>
              <a:rPr lang="tr-TR" sz="2400" dirty="0" err="1">
                <a:latin typeface="Times New Roman" panose="02020603050405020304" pitchFamily="18" charset="0"/>
                <a:cs typeface="Times New Roman" panose="02020603050405020304" pitchFamily="18" charset="0"/>
              </a:rPr>
              <a:t>asbu_sbe</a:t>
            </a:r>
            <a:endParaRPr lang="tr-TR" sz="24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tr-TR" sz="2400" b="1" dirty="0">
                <a:latin typeface="Times New Roman" panose="02020603050405020304" pitchFamily="18" charset="0"/>
                <a:cs typeface="Times New Roman" panose="02020603050405020304" pitchFamily="18" charset="0"/>
              </a:rPr>
              <a:t>X (Twitter) hesabımız: </a:t>
            </a:r>
            <a:r>
              <a:rPr lang="tr-TR" sz="2400" dirty="0" err="1">
                <a:latin typeface="Times New Roman" panose="02020603050405020304" pitchFamily="18" charset="0"/>
                <a:cs typeface="Times New Roman" panose="02020603050405020304" pitchFamily="18" charset="0"/>
              </a:rPr>
              <a:t>asbu_sbe</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10971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878"/>
            <a:ext cx="9906000" cy="7008042"/>
          </a:xfrm>
          <a:prstGeom prst="rect">
            <a:avLst/>
          </a:prstGeom>
        </p:spPr>
      </p:pic>
      <p:sp>
        <p:nvSpPr>
          <p:cNvPr id="5" name="Metin kutusu 4"/>
          <p:cNvSpPr txBox="1"/>
          <p:nvPr/>
        </p:nvSpPr>
        <p:spPr>
          <a:xfrm>
            <a:off x="1278384" y="775061"/>
            <a:ext cx="7608164" cy="584775"/>
          </a:xfrm>
          <a:prstGeom prst="rect">
            <a:avLst/>
          </a:prstGeom>
          <a:noFill/>
        </p:spPr>
        <p:txBody>
          <a:bodyPr wrap="square" rtlCol="0">
            <a:spAutoFit/>
          </a:bodyPr>
          <a:lstStyle/>
          <a:p>
            <a:pPr algn="ctr"/>
            <a:r>
              <a:rPr lang="tr-TR" sz="3000" b="1" dirty="0">
                <a:solidFill>
                  <a:srgbClr val="681D44"/>
                </a:solidFill>
              </a:rPr>
              <a:t>6-</a:t>
            </a:r>
            <a:r>
              <a:rPr lang="tr-TR" sz="3200" b="1" dirty="0">
                <a:solidFill>
                  <a:srgbClr val="681D44"/>
                </a:solidFill>
              </a:rPr>
              <a:t>DOKTORA EĞİTİMİ HAKKINDA BİLGİLER</a:t>
            </a:r>
            <a:endParaRPr lang="tr-TR" sz="3000" b="1" dirty="0">
              <a:solidFill>
                <a:srgbClr val="681D44"/>
              </a:solidFill>
            </a:endParaRP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3019866"/>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4.9. Doktora Diploması</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sınavında başarılı olmak ve Senato tarafından belirlenen mezuniyet için gerekli diğer koşulları da sağlamak kaydıyla, tezi şekil yönünden uygun bulunan doktora öğrencisine doktora diploması verilir. </a:t>
            </a:r>
          </a:p>
          <a:p>
            <a:pPr lvl="1" algn="just">
              <a:lnSpc>
                <a:spcPct val="107000"/>
              </a:lnSpc>
              <a:spcAft>
                <a:spcPts val="600"/>
              </a:spcAf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Bu koşulları yerine getirmeyen öğrenci koşulları yerine getirinceye kadar diplomasını alamaz, öğrencilik haklarından yararlanamaz ve azami süresinin dolması halinde ilişiği kesilir.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38800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7-TEZLİ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2893549"/>
          </a:xfrm>
          <a:prstGeom prst="rect">
            <a:avLst/>
          </a:prstGeom>
          <a:noFill/>
        </p:spPr>
        <p:txBody>
          <a:bodyPr wrap="square" rtlCol="0">
            <a:spAutoFit/>
          </a:bodyPr>
          <a:lstStyle/>
          <a:p>
            <a:pPr marL="800100" lvl="1" indent="-342900" algn="just">
              <a:lnSpc>
                <a:spcPct val="107000"/>
              </a:lnSpc>
              <a:spcAft>
                <a:spcPts val="600"/>
              </a:spcAft>
              <a:buFont typeface="Arial" panose="020B0604020202020204" pitchFamily="34" charset="0"/>
              <a:buChar char="•"/>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Tezli yüksek lisans programı toplam yirmi bir krediden az olmamak koşuluyla en az yedi ders (programlara göre değişiklik göstermektedir), seminer, uzmanlık alan dersi ve tez çalışmasından oluşur. Tezli yüksek lisans programı bir eğitim-öğretim dönemi 60 AKTS kredisinden az olmamak koşuluyla toplam en az 120 AKTS kredisinden oluşur.</a:t>
            </a: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Araştırma yöntemleri dersini almadan önce seminer dersini almanız önünde bir engel bulunmamaktadır (Örneğin, Bahar döneminde başlayan öğrenciler bu şekilde ders alabilirler).</a:t>
            </a:r>
          </a:p>
        </p:txBody>
      </p:sp>
    </p:spTree>
    <p:extLst>
      <p:ext uri="{BB962C8B-B14F-4D97-AF65-F5344CB8AC3E}">
        <p14:creationId xmlns:p14="http://schemas.microsoft.com/office/powerpoint/2010/main" val="4106158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7-TEZLİ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3425810"/>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7.1. Öğrenim Süresi</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Tezli yüksek lisans programının süresi bilimsel hazırlıkta geçen süre hariç, kayıt olduğu programa ilişkin derslerin verildiği dönemden başlamak üzere, her dönem için kayıt yaptırıp yaptırmadığına bakılmaksızın dört yarıyıl olup en çok altı yarıyılda tamamlanır.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Dört yarıyıl sonunda öğretim planında yer alan kredili derslerini ve seminer dersini başarıyla tamamlayamayan ve/veya gerekli genel not ortalamasını sağlayamayan (2,50); azami süreler içerisinde ise tez çalışmasında başarısız olan veya tez savunmasına girmeyen öğrencinin enstitü ile ilişiği kesilir.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526150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7-TEZLİ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65085" y="1349079"/>
            <a:ext cx="8575829" cy="4733860"/>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7.2. Yüksek Lisans Tez Konusu Belirleme</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 danışmanıyla beraber belirlediği tez konusunu en geç ikinci yarıyılın sonuna kadar ilgili anabilim dalı başkanlığına önerir. Uygun görülen öneri, ilgili anabilim dalı başkanlığınca enstitüye gönderilir. Tez konusu enstitü yönetim kurulu onayı ile kesinleşir. Tez konusuyla ilgili değişiklik talepleri aynı sürece tabidir.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Yüksek Lisans programlarında seçilen tez konusu mücbir bir sebep dışında dördüncü dönemden sonra değiştirilemez.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konusu etik kurul onayı gerektiriyorsa (gerektirip gerektirmediğine danışman karar verir) ilgili Etik Kurul onayı alındıktan sonra, Enstitü Yönetim Kuruluna sunulur.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Etik kurul başvurusu öğrenci tarafından Üniversitemiz ilgili birimine yapılır.</a:t>
            </a:r>
          </a:p>
          <a:p>
            <a:pPr marL="800100" lvl="1" indent="-342900" algn="just">
              <a:lnSpc>
                <a:spcPct val="107000"/>
              </a:lnSpc>
              <a:spcAft>
                <a:spcPts val="600"/>
              </a:spcAft>
              <a:buFont typeface="Arial" panose="020B0604020202020204" pitchFamily="34" charset="0"/>
              <a:buChar char="•"/>
            </a:pPr>
            <a:r>
              <a:rPr lang="tr-TR" sz="1600" dirty="0">
                <a:latin typeface="Times New Roman" panose="02020603050405020304" pitchFamily="18" charset="0"/>
                <a:ea typeface="Calibri" panose="020F0502020204030204" pitchFamily="34" charset="0"/>
                <a:cs typeface="Times New Roman" panose="02020603050405020304" pitchFamily="18" charset="0"/>
              </a:rPr>
              <a:t>Tez Konusu onaylanarak kabul edilen öğrenciler; tez bilgilerini, Ulusal Tez Merkezi Hazırlanmakta Olan Tezler bölümüne girmesi gerekmektedir.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591142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7-TEZLİ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2023824"/>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7.3. Yüksek Lisans Tezinin Hazırlanması</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 tez çalışması sırasında elde ettiği sonuçları enstitü tarafından belirlenen Tez Yazım Kılavuzuna uygun biçimde yazar ve tezini jüri önünde sözlü olarak savunur.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247720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7-TEZLİ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65085" y="1442367"/>
            <a:ext cx="8575829" cy="3428696"/>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7.4. Yüksek Lisans Tez Savunma Sınav Süreci</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 yüksek lisans tezini savunmadan önce akademik takvimde belirtilen sürelerde danışmanına sunar. Danışman, ilgili enstitü tarafından belirlenen benzerlik oranlarını dikkate alarak intihal yazılım programı raporunu hazırlar.</a:t>
            </a:r>
          </a:p>
          <a:p>
            <a:pPr marL="800100" lvl="1" indent="-342900" algn="just">
              <a:lnSpc>
                <a:spcPct val="107000"/>
              </a:lnSpc>
              <a:buFont typeface="Arial" panose="020B0604020202020204" pitchFamily="34" charset="0"/>
              <a:buChar char="•"/>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Hazırladığı raporu, sınav için belirlediği gün/saat/yer (akademik takvimde belirtilen sürelere uymak koşulu ile) ve jüri atama teklif formu ile birlikte ilgili anabilim dalı başkanlığına teslim eder. Anabilim dalı başkanlığı da bu belgeleri yine akademik takvimde belirtilen sürede enstitüye gönderir.</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07793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7-TEZLİ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4361835"/>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7.4. Yüksek Lisans Tez Savunma Sınav Süreci</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Yüksek lisans tez jürisi, Enstitü Yönetim Kurulu kararı ile atanır. Jüri, biri öğrencinin tez danışmanı, en az biri de üniversite dışından olmak üzere üç veya beş öğretim üyesinden oluşur. Jürinin üç kişiden oluşması durumunda ikinci tez danışmanı jüri üyesi olamaz. </a:t>
            </a:r>
          </a:p>
          <a:p>
            <a:pPr marL="800100" lvl="1" indent="-342900" algn="just">
              <a:lnSpc>
                <a:spcPct val="107000"/>
              </a:lnSpc>
              <a:buFont typeface="Arial" panose="020B0604020202020204" pitchFamily="34" charset="0"/>
              <a:buChar char="•"/>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Ayrıca en az biri Üniversite dışından olmak üzere, iki yedek öğretim üyesi belirlenir.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savunma sınavı, tez çalışmasının sunulması ve bunu izleyen soru-cevap bölümünden oluşur. Tez sınavı, öğretim elemanları, lisansüstü öğrenciler ve alanın uzmanlarından oluşan dinleyicilerin katılımına açık ortamlarda gerçekleştirilir.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55853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7-TEZLİ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65085" y="1537698"/>
            <a:ext cx="8575829" cy="5470344"/>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7.5. Yüksek Lisans Tez Savunma Sınavının Sonuçlandırılması</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sınavının tamamlanmasından sonra jüri tez hakkında salt çoğunlukla kabul, ret veya düzeltme kararı verir. Bu karar enstitü anabilim dalı başkanlığınca tez sınavını izleyen üç gün içinde ilgili enstitüye tutanakla bildirilir. Yüksek Lisans Tez Savunma Sınav Tutanağı ve Jüri Üyesi Tez Değerlendirme Formu enstitümüz web sayfası formlar kısmında mevcuttur.</a:t>
            </a: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Tezi başarısız bulunarak reddedilen öğrencinin enstitü ile ilişiği kesilir.</a:t>
            </a: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Tezi hakkında düzeltme kararı verilen öğrenci, en geç üç ay içinde düzeltmeleri yapılan tezi aynı jüri önünde yeniden savunur. Bu savunma sonunda da başarısız bulunarak tezi kabul edilmeyen öğrencinin enstitü ile ilişiği kesilir.</a:t>
            </a: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savunma sınavında başarılı olan öğrenci; tez yazım kılavuzuna göre hazırladığı yüksek lisans tezinin ciltlenmiş en az bir kopyasını ve mezuniyet için gerekli evrakları (enstitümüz web sayfası formlar kısmında mevcuttur) tez savunma sınavına giriş tarihinden itibaren bir ay içinde enstitüye elden teslim eder.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75983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7-TEZLİ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4098366"/>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7.5. Yüksek Lisans Tez Savunma Sınavının Sonuçlandırılması</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Öğrencinin tez teslim tarihinden önce, kendisinin veya kendisiyle birlikte bir öğretim elemanının yazar olarak yer aldığı anabilim dalının uygun göreceği bir kongre, konferans, sempozyum ve benzeri etkinlikte bildiri sunmuş olması veya ilgili anabilim dalının uygun göreceği bilimsel bir dergide yayımlanmış makalesinin, çevirisinin veya kitap kritiğinin/incelemesinin bulunması veya ders kitapları veya özgün nitelikte olmayan derleme kitaplar hariç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Book</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Citation</a:t>
            </a:r>
            <a:r>
              <a:rPr lang="tr-TR" dirty="0">
                <a:latin typeface="Times New Roman" panose="02020603050405020304" pitchFamily="18" charset="0"/>
                <a:ea typeface="Times New Roman" panose="02020603050405020304" pitchFamily="18" charset="0"/>
                <a:cs typeface="Times New Roman" panose="02020603050405020304" pitchFamily="18" charset="0"/>
              </a:rPr>
              <a:t> Index-</a:t>
            </a:r>
            <a:r>
              <a:rPr lang="tr-TR" dirty="0" err="1">
                <a:latin typeface="Times New Roman" panose="02020603050405020304" pitchFamily="18" charset="0"/>
                <a:ea typeface="Times New Roman" panose="02020603050405020304" pitchFamily="18" charset="0"/>
                <a:cs typeface="Times New Roman" panose="02020603050405020304" pitchFamily="18" charset="0"/>
              </a:rPr>
              <a:t>WoS’da</a:t>
            </a:r>
            <a:r>
              <a:rPr lang="tr-TR" dirty="0">
                <a:latin typeface="Times New Roman" panose="02020603050405020304" pitchFamily="18" charset="0"/>
                <a:ea typeface="Times New Roman" panose="02020603050405020304" pitchFamily="18" charset="0"/>
                <a:cs typeface="Times New Roman" panose="02020603050405020304" pitchFamily="18" charset="0"/>
              </a:rPr>
              <a:t> taranan yayınevlerinde bir uluslararası bilimsel kitap veya uluslararası bilimsel kitap bölümünü yayımlamış olması ya da yayın kabul yazısı almış olması ve ilgili programın mezuniyet için öngördüğü diğer şartları yerine getirmiş olması gerekir. İlgili etkinlikte veya yayında Üniversitenin adının geçmesi şartı aranır.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29629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7-TEZLİ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2912913"/>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7.6. Diploma</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 sınavında başarılı olmak ve Senato tarafından belirlenen mezuniyet için gerekli diğer koşulları da sağlamak kaydıyla, tezi şekil yönünden uygun bulunan yüksek lisans öğrencisine tezli yüksek lisans diploması verilir. Bu koşulları yerine getirmeyen öğrenci koşulları yerine getirinceye kadar diplomasını alamaz, öğrencilik haklarından yararlanamaz ve azami süresinin dolması halinde ilişiği kesilir.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89293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2272931" y="775061"/>
            <a:ext cx="5608320" cy="553998"/>
          </a:xfrm>
          <a:prstGeom prst="rect">
            <a:avLst/>
          </a:prstGeom>
          <a:noFill/>
        </p:spPr>
        <p:txBody>
          <a:bodyPr wrap="square" rtlCol="0">
            <a:spAutoFit/>
          </a:bodyPr>
          <a:lstStyle/>
          <a:p>
            <a:pPr algn="ctr"/>
            <a:r>
              <a:rPr lang="tr-TR" sz="3000" b="1" dirty="0">
                <a:solidFill>
                  <a:srgbClr val="681D44"/>
                </a:solidFill>
              </a:rPr>
              <a:t>İLETİŞİM</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3046988"/>
          </a:xfrm>
          <a:prstGeom prst="rect">
            <a:avLst/>
          </a:prstGeom>
          <a:noFill/>
        </p:spPr>
        <p:txBody>
          <a:bodyPr wrap="square" rtlCol="0">
            <a:spAutoFit/>
          </a:bodyPr>
          <a:lstStyle/>
          <a:p>
            <a:pPr marL="342900" indent="-342900" algn="just">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Kalite standartlarımız gereği ana iletişim yöntemi olarak kurumsal e-posta kullanılmaktadır.</a:t>
            </a:r>
          </a:p>
          <a:p>
            <a:pPr marL="342900" indent="-342900" algn="just">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Enstitümüz öğrenci işlerindeki işlemlerin daha düzenli olabilmesi ve öğrencilerimize daha verimli hizmet verebilmek adına görüşme saatlerimiz aşağıda belirtilmiştir.</a:t>
            </a:r>
          </a:p>
          <a:p>
            <a:pPr marL="342900" indent="-342900" algn="just">
              <a:buFont typeface="Arial" panose="020B0604020202020204" pitchFamily="34" charset="0"/>
              <a:buChar char="•"/>
            </a:pPr>
            <a:endParaRPr lang="tr-TR" sz="2400" dirty="0">
              <a:latin typeface="Times New Roman" panose="02020603050405020304" pitchFamily="18" charset="0"/>
              <a:cs typeface="Times New Roman" panose="02020603050405020304" pitchFamily="18" charset="0"/>
            </a:endParaRPr>
          </a:p>
          <a:p>
            <a:pPr lvl="1" algn="just"/>
            <a:r>
              <a:rPr lang="tr-TR" sz="2400" dirty="0">
                <a:latin typeface="Times New Roman" panose="02020603050405020304" pitchFamily="18" charset="0"/>
                <a:cs typeface="Times New Roman" panose="02020603050405020304" pitchFamily="18" charset="0"/>
              </a:rPr>
              <a:t>Sabah: 09:00-12:00</a:t>
            </a:r>
          </a:p>
          <a:p>
            <a:pPr lvl="1" algn="just"/>
            <a:r>
              <a:rPr lang="tr-TR" sz="2400" dirty="0">
                <a:latin typeface="Times New Roman" panose="02020603050405020304" pitchFamily="18" charset="0"/>
                <a:cs typeface="Times New Roman" panose="02020603050405020304" pitchFamily="18" charset="0"/>
              </a:rPr>
              <a:t>Öğleden Sonra: 14:00-16:30 </a:t>
            </a:r>
          </a:p>
        </p:txBody>
      </p:sp>
    </p:spTree>
    <p:extLst>
      <p:ext uri="{BB962C8B-B14F-4D97-AF65-F5344CB8AC3E}">
        <p14:creationId xmlns:p14="http://schemas.microsoft.com/office/powerpoint/2010/main" val="27119811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8-TEZSİZ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2679195"/>
          </a:xfrm>
          <a:prstGeom prst="rect">
            <a:avLst/>
          </a:prstGeom>
          <a:noFill/>
        </p:spPr>
        <p:txBody>
          <a:bodyPr wrap="square" rtlCol="0">
            <a:spAutoFit/>
          </a:bodyPr>
          <a:lstStyle/>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Tezsiz yüksek lisans programı toplam 30 krediden ve 60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AKTS’den</a:t>
            </a:r>
            <a:r>
              <a:rPr lang="tr-TR" dirty="0">
                <a:latin typeface="Times New Roman" panose="02020603050405020304" pitchFamily="18" charset="0"/>
                <a:ea typeface="Times New Roman" panose="02020603050405020304" pitchFamily="18" charset="0"/>
                <a:cs typeface="Times New Roman" panose="02020603050405020304" pitchFamily="18" charset="0"/>
              </a:rPr>
              <a:t> az olmamak kaydıyla en az on ders (programlara göre değişiklik göstermektedir) ile dönem projesi dersinden oluşur. </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 dönem projesi dersinin alındığı yarıyılda dönem projesi dersine kayıt yaptırmak ve yarıyıl sonunda yazılı proje ve/veya rapor vermek zorundadır. </a:t>
            </a:r>
          </a:p>
          <a:p>
            <a:pPr lvl="1" algn="just">
              <a:lnSpc>
                <a:spcPct val="107000"/>
              </a:lnSpc>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Dönem projesi dersi kredisiz olup Başarılı (BŞ) veya Başarısız (BŞZ) olarak değerlendirilir.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38022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8-TEZSİZ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2306144"/>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8.1. Öğrenim Süresi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Tezsiz yüksek lisans programını tamamlama süresi, kayıt olduğu programa ilişkin derslerin verildiği dönemden başlamak üzere, her dönem için kayıt yaptırıp yaptırmadığına bakılmaksızın en az iki yarıyıl, en çok üç yarıyıldır. Bu sürenin sonunda başarısız olan, gerekli genel not ortalamasını sağlayamayan (2,50) veya programı tamamlayamayan öğrencinin enstitü ile ilişiği kesilir.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05070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8-TEZSİZ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3612592"/>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8.2. Dönem Projesi</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Dönem projesini tamamlayan öğrenci projeyi enstitü dönem projesi yazım kılavuzuna uygun şekilde hazırlar. </a:t>
            </a: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Dönem projesi, intihal yazılım programı raporu alınarak danışman tarafından başarılı veya başarısız olarak değerlendirilir. Başarılı bulunan dönem projesinin elektronik ortamdaki kopyası, intihal yazılım programı raporuyla birlikte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pdf</a:t>
            </a:r>
            <a:r>
              <a:rPr lang="tr-TR" dirty="0">
                <a:latin typeface="Times New Roman" panose="02020603050405020304" pitchFamily="18" charset="0"/>
                <a:ea typeface="Times New Roman" panose="02020603050405020304" pitchFamily="18" charset="0"/>
                <a:cs typeface="Times New Roman" panose="02020603050405020304" pitchFamily="18" charset="0"/>
              </a:rPr>
              <a:t> formatında enstitüye e-posta yoluyla iletilir. </a:t>
            </a: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Mezuniyet için gerekli evrakları (enstitümüz web sayfası formlar kısmında mevcuttur) akademik takvimde belirtilen son tarihe kadar enstitüye elden teslim eder.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0986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8-TEZSİZ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65085" y="1652111"/>
            <a:ext cx="8575829" cy="4430828"/>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8.3. Tezsiz Yüksek Lisans Programından Tezli Yüksek Lisans Programına Geçiş</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Aft>
                <a:spcPts val="6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Tezsiz yüksek lisans programından, tezli yüksek lisans programına geçiş yapmak isteyen öğrenciler; aşağıda belirtilen şartları sağlamak koşulu ile, </a:t>
            </a:r>
            <a:r>
              <a:rPr lang="tr-TR" dirty="0">
                <a:latin typeface="Times New Roman" panose="02020603050405020304" pitchFamily="18" charset="0"/>
                <a:cs typeface="Times New Roman" panose="02020603050405020304" pitchFamily="18" charset="0"/>
              </a:rPr>
              <a:t>ilgili anabilim dalı başkanlığının önerisi ve Enstitü Yönetim Kurulu kararıyla geçiş yapabilir.</a:t>
            </a:r>
          </a:p>
          <a:p>
            <a:pPr marL="1257300" lvl="2"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İlgili enstitü tarafından tezli yüksek lisans programı için belirlenmiş olan asgari şartları yerine getirmek.</a:t>
            </a:r>
          </a:p>
          <a:p>
            <a:pPr marL="1257300" lvl="2"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Yatay geçiş koşullarını sağlamak.</a:t>
            </a:r>
          </a:p>
          <a:p>
            <a:pPr marL="1257300" lvl="2"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Sadece birinci dönem sonunda başvuru yapmak.</a:t>
            </a:r>
          </a:p>
          <a:p>
            <a:pPr marL="1257300" lvl="2"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İlgili tezli yüksek lisans programının o dönem için yatay geçiş kontenjanı açmış olması.</a:t>
            </a:r>
          </a:p>
          <a:p>
            <a:pPr marL="1257300" lvl="2"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Akademik takvimde belirtilen yatay geçiş başvuru tarihlerinde başvuru yapmak.</a:t>
            </a:r>
          </a:p>
        </p:txBody>
      </p:sp>
    </p:spTree>
    <p:extLst>
      <p:ext uri="{BB962C8B-B14F-4D97-AF65-F5344CB8AC3E}">
        <p14:creationId xmlns:p14="http://schemas.microsoft.com/office/powerpoint/2010/main" val="12670609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278384" y="775061"/>
            <a:ext cx="7608164" cy="523220"/>
          </a:xfrm>
          <a:prstGeom prst="rect">
            <a:avLst/>
          </a:prstGeom>
          <a:noFill/>
        </p:spPr>
        <p:txBody>
          <a:bodyPr wrap="square" rtlCol="0">
            <a:spAutoFit/>
          </a:bodyPr>
          <a:lstStyle/>
          <a:p>
            <a:pPr algn="ctr"/>
            <a:r>
              <a:rPr lang="tr-TR" sz="2800" b="1" dirty="0">
                <a:solidFill>
                  <a:srgbClr val="681D44"/>
                </a:solidFill>
              </a:rPr>
              <a:t>8-TEZSİZ YL EĞİTİMİ HAKKINDA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1384161"/>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8.4. Diploma</a:t>
            </a:r>
          </a:p>
          <a:p>
            <a:pPr indent="359410"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Kredili derslerini ve dönem projesini başarıyla tamamlayan öğrenciye tezsiz yüksek lisans diploması verilir. </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1390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2272931" y="775061"/>
            <a:ext cx="5608320" cy="553998"/>
          </a:xfrm>
          <a:prstGeom prst="rect">
            <a:avLst/>
          </a:prstGeom>
          <a:noFill/>
        </p:spPr>
        <p:txBody>
          <a:bodyPr wrap="square" rtlCol="0">
            <a:spAutoFit/>
          </a:bodyPr>
          <a:lstStyle/>
          <a:p>
            <a:pPr algn="ctr"/>
            <a:r>
              <a:rPr lang="tr-TR" sz="3000" b="1" dirty="0">
                <a:solidFill>
                  <a:srgbClr val="681D44"/>
                </a:solidFill>
              </a:rPr>
              <a:t>9-ÖĞRENCİ BİLGİ SİSTEMİ</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1569660"/>
          </a:xfrm>
          <a:prstGeom prst="rect">
            <a:avLst/>
          </a:prstGeom>
          <a:noFill/>
        </p:spPr>
        <p:txBody>
          <a:bodyPr wrap="square" rtlCol="0">
            <a:spAutoFit/>
          </a:bodyPr>
          <a:lstStyle/>
          <a:p>
            <a:pPr algn="just"/>
            <a:r>
              <a:rPr lang="tr-TR" sz="2400" b="1" dirty="0">
                <a:solidFill>
                  <a:srgbClr val="681D44"/>
                </a:solidFill>
                <a:latin typeface="Times New Roman" panose="02020603050405020304" pitchFamily="18" charset="0"/>
                <a:cs typeface="Times New Roman" panose="02020603050405020304" pitchFamily="18" charset="0"/>
                <a:hlinkClick r:id="rId3"/>
              </a:rPr>
              <a:t>https://obs.asbu.edu.tr/oibs/ogrenci/login.aspx</a:t>
            </a:r>
            <a:endParaRPr lang="tr-TR" sz="2400" b="1" dirty="0">
              <a:solidFill>
                <a:srgbClr val="681D44"/>
              </a:solidFill>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endParaRPr lang="tr-TR" sz="2400" b="1" dirty="0">
              <a:solidFill>
                <a:srgbClr val="681D44"/>
              </a:solidFill>
              <a:latin typeface="Times New Roman" panose="02020603050405020304" pitchFamily="18" charset="0"/>
              <a:cs typeface="Times New Roman" panose="02020603050405020304" pitchFamily="18" charset="0"/>
            </a:endParaRPr>
          </a:p>
          <a:p>
            <a:pPr algn="just"/>
            <a:r>
              <a:rPr lang="tr-TR" sz="2400" b="1" dirty="0">
                <a:latin typeface="Times New Roman" panose="02020603050405020304" pitchFamily="18" charset="0"/>
                <a:cs typeface="Times New Roman" panose="02020603050405020304" pitchFamily="18" charset="0"/>
              </a:rPr>
              <a:t>Kullanıcı Adı: Öğrenci Numarası</a:t>
            </a:r>
          </a:p>
          <a:p>
            <a:pPr algn="just"/>
            <a:r>
              <a:rPr lang="tr-TR" sz="2400" b="1" dirty="0">
                <a:latin typeface="Times New Roman" panose="02020603050405020304" pitchFamily="18" charset="0"/>
                <a:cs typeface="Times New Roman" panose="02020603050405020304" pitchFamily="18" charset="0"/>
              </a:rPr>
              <a:t>Şifre: E-Posta Girişi İçin Kullanılan Şifre</a:t>
            </a:r>
          </a:p>
        </p:txBody>
      </p:sp>
    </p:spTree>
    <p:extLst>
      <p:ext uri="{BB962C8B-B14F-4D97-AF65-F5344CB8AC3E}">
        <p14:creationId xmlns:p14="http://schemas.microsoft.com/office/powerpoint/2010/main" val="139575597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2148840" y="1503030"/>
            <a:ext cx="5608320" cy="553998"/>
          </a:xfrm>
          <a:prstGeom prst="rect">
            <a:avLst/>
          </a:prstGeom>
          <a:noFill/>
        </p:spPr>
        <p:txBody>
          <a:bodyPr wrap="square" rtlCol="0">
            <a:spAutoFit/>
          </a:bodyPr>
          <a:lstStyle/>
          <a:p>
            <a:pPr algn="ctr"/>
            <a:r>
              <a:rPr lang="tr-TR" sz="3000" b="1" dirty="0">
                <a:solidFill>
                  <a:srgbClr val="681D44"/>
                </a:solidFill>
              </a:rPr>
              <a:t>10-SORU-CEVAP</a:t>
            </a:r>
          </a:p>
        </p:txBody>
      </p:sp>
    </p:spTree>
    <p:extLst>
      <p:ext uri="{BB962C8B-B14F-4D97-AF65-F5344CB8AC3E}">
        <p14:creationId xmlns:p14="http://schemas.microsoft.com/office/powerpoint/2010/main" val="119947972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1495"/>
          </a:xfrm>
          <a:prstGeom prst="rect">
            <a:avLst/>
          </a:prstGeom>
        </p:spPr>
      </p:pic>
    </p:spTree>
    <p:extLst>
      <p:ext uri="{BB962C8B-B14F-4D97-AF65-F5344CB8AC3E}">
        <p14:creationId xmlns:p14="http://schemas.microsoft.com/office/powerpoint/2010/main" val="1608430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2272931" y="775061"/>
            <a:ext cx="5608320" cy="553998"/>
          </a:xfrm>
          <a:prstGeom prst="rect">
            <a:avLst/>
          </a:prstGeom>
          <a:noFill/>
        </p:spPr>
        <p:txBody>
          <a:bodyPr wrap="square" rtlCol="0">
            <a:spAutoFit/>
          </a:bodyPr>
          <a:lstStyle/>
          <a:p>
            <a:pPr algn="ctr"/>
            <a:r>
              <a:rPr lang="tr-TR" sz="3000" b="1" dirty="0">
                <a:solidFill>
                  <a:srgbClr val="681D44"/>
                </a:solidFill>
              </a:rPr>
              <a:t>3-AKADEMİK TAKVİM</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830997"/>
          </a:xfrm>
          <a:prstGeom prst="rect">
            <a:avLst/>
          </a:prstGeom>
          <a:noFill/>
        </p:spPr>
        <p:txBody>
          <a:bodyPr wrap="square" rtlCol="0">
            <a:spAutoFit/>
          </a:bodyPr>
          <a:lstStyle/>
          <a:p>
            <a:pPr marL="342900" indent="-342900" algn="just">
              <a:buFont typeface="Arial" panose="020B0604020202020204" pitchFamily="34" charset="0"/>
              <a:buChar char="•"/>
            </a:pPr>
            <a:r>
              <a:rPr lang="tr-TR" sz="2400" b="1" dirty="0">
                <a:latin typeface="Times New Roman" panose="02020603050405020304" pitchFamily="18" charset="0"/>
                <a:cs typeface="Times New Roman" panose="02020603050405020304" pitchFamily="18" charset="0"/>
              </a:rPr>
              <a:t>ASBÜ Lisansüstü Akademik Takvimi</a:t>
            </a:r>
          </a:p>
          <a:p>
            <a:pPr marL="800100" lvl="1" indent="-342900" algn="just">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hlinkClick r:id="rId3"/>
              </a:rPr>
              <a:t>https://oidb.asbu.edu.tr/tr/akademik-takvim</a:t>
            </a:r>
            <a:r>
              <a:rPr lang="tr-TR"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665751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2272931" y="775061"/>
            <a:ext cx="5608320" cy="553998"/>
          </a:xfrm>
          <a:prstGeom prst="rect">
            <a:avLst/>
          </a:prstGeom>
          <a:noFill/>
        </p:spPr>
        <p:txBody>
          <a:bodyPr wrap="square" rtlCol="0">
            <a:spAutoFit/>
          </a:bodyPr>
          <a:lstStyle/>
          <a:p>
            <a:pPr algn="ctr"/>
            <a:r>
              <a:rPr lang="tr-TR" sz="3000" b="1" dirty="0">
                <a:solidFill>
                  <a:srgbClr val="681D44"/>
                </a:solidFill>
              </a:rPr>
              <a:t>4-MEVZUAT</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2677656"/>
          </a:xfrm>
          <a:prstGeom prst="rect">
            <a:avLst/>
          </a:prstGeom>
          <a:noFill/>
        </p:spPr>
        <p:txBody>
          <a:bodyPr wrap="square" rtlCol="0">
            <a:spAutoFit/>
          </a:bodyPr>
          <a:lstStyle/>
          <a:p>
            <a:pPr marL="342900" indent="-342900" algn="just">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hlinkClick r:id="rId3"/>
              </a:rPr>
              <a:t>https://sbe.asbu.edu.tr/tr/mevzuat</a:t>
            </a:r>
            <a:r>
              <a:rPr lang="tr-TR" sz="2400" dirty="0">
                <a:latin typeface="Times New Roman" panose="02020603050405020304" pitchFamily="18" charset="0"/>
                <a:cs typeface="Times New Roman" panose="02020603050405020304" pitchFamily="18" charset="0"/>
              </a:rPr>
              <a:t> </a:t>
            </a:r>
          </a:p>
          <a:p>
            <a:pPr marL="342900" indent="-342900" algn="just">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Ankara Sosyal Bilimler Üniversitesi Lisansüstü Eğitim-öğretim Yönetmeliği </a:t>
            </a:r>
            <a:r>
              <a:rPr lang="tr-TR" sz="1300" dirty="0">
                <a:latin typeface="Times New Roman" panose="02020603050405020304" pitchFamily="18" charset="0"/>
                <a:cs typeface="Times New Roman" panose="02020603050405020304" pitchFamily="18" charset="0"/>
                <a:hlinkClick r:id="rId4"/>
              </a:rPr>
              <a:t>https://www.mevzuat.gov.tr/mevzuat?MevzuatNo=31166&amp;MevzuatTur=8&amp;MevzuatTertip=5</a:t>
            </a:r>
            <a:r>
              <a:rPr lang="tr-TR" sz="1300" dirty="0">
                <a:latin typeface="Times New Roman" panose="02020603050405020304" pitchFamily="18" charset="0"/>
                <a:cs typeface="Times New Roman" panose="02020603050405020304" pitchFamily="18" charset="0"/>
              </a:rPr>
              <a:t> </a:t>
            </a:r>
          </a:p>
          <a:p>
            <a:pPr marL="342900" indent="-342900" algn="just">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ASBÜ Tez Yazım Kılavuzu </a:t>
            </a:r>
            <a:r>
              <a:rPr lang="tr-TR" sz="1300" dirty="0">
                <a:latin typeface="Times New Roman" panose="02020603050405020304" pitchFamily="18" charset="0"/>
                <a:cs typeface="Times New Roman" panose="02020603050405020304" pitchFamily="18" charset="0"/>
                <a:hlinkClick r:id="rId5"/>
              </a:rPr>
              <a:t>https://sbe.asbu.edu.tr/tr/tez-yazim-kilavuzu</a:t>
            </a:r>
            <a:r>
              <a:rPr lang="tr-TR" sz="1300" dirty="0">
                <a:latin typeface="Times New Roman" panose="02020603050405020304" pitchFamily="18" charset="0"/>
                <a:cs typeface="Times New Roman" panose="02020603050405020304" pitchFamily="18" charset="0"/>
              </a:rPr>
              <a:t> </a:t>
            </a:r>
          </a:p>
          <a:p>
            <a:pPr marL="342900" indent="-342900" algn="just">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ASBÜ Dönem Projesi Yazım Kılavuzu </a:t>
            </a:r>
            <a:r>
              <a:rPr lang="tr-TR" sz="1100" dirty="0">
                <a:latin typeface="Times New Roman" panose="02020603050405020304" pitchFamily="18" charset="0"/>
                <a:cs typeface="Times New Roman" panose="02020603050405020304" pitchFamily="18" charset="0"/>
                <a:hlinkClick r:id="rId6"/>
              </a:rPr>
              <a:t>https://sbe.asbu.edu.tr/tr/donem-projesi-yazim-kilavuzu-0</a:t>
            </a:r>
            <a:r>
              <a:rPr lang="tr-TR" sz="1100" dirty="0">
                <a:latin typeface="Times New Roman" panose="02020603050405020304" pitchFamily="18" charset="0"/>
                <a:cs typeface="Times New Roman" panose="02020603050405020304" pitchFamily="18" charset="0"/>
              </a:rPr>
              <a:t>  </a:t>
            </a:r>
          </a:p>
          <a:p>
            <a:pPr marL="342900" indent="-342900" algn="just">
              <a:buFont typeface="Arial" panose="020B0604020202020204" pitchFamily="34" charset="0"/>
              <a:buChar char="•"/>
            </a:pPr>
            <a:endParaRPr lang="tr-TR" sz="24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6687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878"/>
            <a:ext cx="9906000" cy="7008042"/>
          </a:xfrm>
          <a:prstGeom prst="rect">
            <a:avLst/>
          </a:prstGeom>
        </p:spPr>
      </p:pic>
      <p:sp>
        <p:nvSpPr>
          <p:cNvPr id="5" name="Metin kutusu 4"/>
          <p:cNvSpPr txBox="1"/>
          <p:nvPr/>
        </p:nvSpPr>
        <p:spPr>
          <a:xfrm>
            <a:off x="1109708" y="775061"/>
            <a:ext cx="8025413"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65085" y="1540021"/>
            <a:ext cx="8575829" cy="4611519"/>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5.1. Kesin Kayıt Sonrası İlk İşlemler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Kesin kayıt işlemini yapan her lisansüstü öğrencimize, Üniversitemiz tarafından kurumsal e-posta adresi açılmaktadır. </a:t>
            </a:r>
          </a:p>
          <a:p>
            <a:pPr marL="800100" lvl="1" indent="-342900" algn="just">
              <a:lnSpc>
                <a:spcPct val="107000"/>
              </a:lnSpc>
              <a:buFont typeface="Arial" panose="020B0604020202020204" pitchFamily="34" charset="0"/>
              <a:buChar char="•"/>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Daha sonra kullanıcı adı ve e-posta adresinizi içeren SMS tarafınıza iletilmektedir.</a:t>
            </a:r>
          </a:p>
          <a:p>
            <a:pPr lvl="1" algn="just">
              <a:lnSpc>
                <a:spcPct val="107000"/>
              </a:lnSpc>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Eğer SMS tarafınıza ulaşmadıysa “asbusifre.asbu.edu.tr/</a:t>
            </a:r>
            <a:r>
              <a:rPr lang="tr-TR" dirty="0" err="1">
                <a:latin typeface="Times New Roman" panose="02020603050405020304" pitchFamily="18" charset="0"/>
                <a:ea typeface="Times New Roman" panose="02020603050405020304" pitchFamily="18" charset="0"/>
                <a:cs typeface="Times New Roman" panose="02020603050405020304" pitchFamily="18" charset="0"/>
              </a:rPr>
              <a:t>sifreal</a:t>
            </a:r>
            <a:r>
              <a:rPr lang="tr-TR" dirty="0">
                <a:latin typeface="Times New Roman" panose="02020603050405020304" pitchFamily="18" charset="0"/>
                <a:ea typeface="Times New Roman" panose="02020603050405020304" pitchFamily="18" charset="0"/>
                <a:cs typeface="Times New Roman" panose="02020603050405020304" pitchFamily="18" charset="0"/>
              </a:rPr>
              <a:t>” adresini kullanarak şifre edinebilirsiniz. </a:t>
            </a:r>
          </a:p>
          <a:p>
            <a:pPr marL="800100" lvl="1" indent="-342900" algn="just">
              <a:lnSpc>
                <a:spcPct val="107000"/>
              </a:lnSpc>
              <a:buFont typeface="Arial" panose="020B0604020202020204" pitchFamily="34" charset="0"/>
              <a:buChar char="•"/>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Şifrenizi aldıktan sonra aşağıdaki sistemlere giriş yapabilirsiniz.</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1200150" lvl="2" indent="-28575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Öğrenci Bilgi Sistemi: obs.asbu.edu.tr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1200150" lvl="2" indent="-28575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Kablosuz İnternet: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eduroam</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1200150" lvl="2" indent="-28575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Uzaktan Eğitim: moodle.asbu.edu.tr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1200150" lvl="2" indent="-28575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E-posta: gmail.com</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55409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906000" cy="7008042"/>
          </a:xfrm>
          <a:prstGeom prst="rect">
            <a:avLst/>
          </a:prstGeom>
        </p:spPr>
      </p:pic>
      <p:sp>
        <p:nvSpPr>
          <p:cNvPr id="5" name="Metin kutusu 4"/>
          <p:cNvSpPr txBox="1"/>
          <p:nvPr/>
        </p:nvSpPr>
        <p:spPr>
          <a:xfrm>
            <a:off x="1136342" y="775061"/>
            <a:ext cx="8094955" cy="553998"/>
          </a:xfrm>
          <a:prstGeom prst="rect">
            <a:avLst/>
          </a:prstGeom>
          <a:noFill/>
        </p:spPr>
        <p:txBody>
          <a:bodyPr wrap="square" rtlCol="0">
            <a:spAutoFit/>
          </a:bodyPr>
          <a:lstStyle/>
          <a:p>
            <a:pPr algn="ctr"/>
            <a:r>
              <a:rPr lang="tr-TR" sz="3000" b="1" dirty="0">
                <a:solidFill>
                  <a:srgbClr val="681D44"/>
                </a:solidFill>
              </a:rPr>
              <a:t>5-EĞİTİM ÖĞRETİM HAKKINDA GENEL BİLGİLER</a:t>
            </a:r>
          </a:p>
        </p:txBody>
      </p:sp>
      <p:sp>
        <p:nvSpPr>
          <p:cNvPr id="4" name="Metin kutusu 3">
            <a:extLst>
              <a:ext uri="{FF2B5EF4-FFF2-40B4-BE49-F238E27FC236}">
                <a16:creationId xmlns:a16="http://schemas.microsoft.com/office/drawing/2014/main" id="{2694F8C5-9217-45D5-A5EE-B173146A0EE8}"/>
              </a:ext>
            </a:extLst>
          </p:cNvPr>
          <p:cNvSpPr txBox="1"/>
          <p:nvPr/>
        </p:nvSpPr>
        <p:spPr>
          <a:xfrm>
            <a:off x="674703" y="1753085"/>
            <a:ext cx="8575829" cy="4480201"/>
          </a:xfrm>
          <a:prstGeom prst="rect">
            <a:avLst/>
          </a:prstGeom>
          <a:noFill/>
        </p:spPr>
        <p:txBody>
          <a:bodyPr wrap="square" rtlCol="0">
            <a:spAutoFit/>
          </a:bodyPr>
          <a:lstStyle/>
          <a:p>
            <a:pPr indent="359410" algn="just">
              <a:lnSpc>
                <a:spcPct val="107000"/>
              </a:lnSpc>
              <a:spcAft>
                <a:spcPts val="6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5.2. Öğrenci Kimlik Kartı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Üniversitemiz öğrencilerinin öğrenci kimlik kartları Halkbank tarafından basılmaktadır. </a:t>
            </a:r>
          </a:p>
          <a:p>
            <a:pPr lvl="1" algn="just">
              <a:lnSpc>
                <a:spcPct val="107000"/>
              </a:lnSpc>
              <a:spcAft>
                <a:spcPts val="600"/>
              </a:spcAf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Uluslararası öğrencilerin kartlarının basılabilmesi için öncelikle bankadan hesap açtırıp daha sonra Enstitümüze başvurması gerekmektedir.)</a:t>
            </a:r>
          </a:p>
          <a:p>
            <a:pPr lvl="1"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Kimlik kartları Halkbank Anıt Şubesinden (Ulus) teslim edilmektedir.</a:t>
            </a:r>
          </a:p>
          <a:p>
            <a:pPr lvl="1" algn="just">
              <a:lnSpc>
                <a:spcPct val="107000"/>
              </a:lnSpc>
              <a:spcAft>
                <a:spcPts val="6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Aft>
                <a:spcPts val="6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Kimlik kartının yemekhanede kullanımında yaşanan sorunlar ile ilgili Üniversitemiz Sağlık, Kültür ve Spor Daire Başkanlığı, bina girişi kartlı sistemlerde yaşanan sorunlar ile ilgili ise Bilgi İşlem Daire Başkanlığı ile görüşülmelidir.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0973735"/>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633</TotalTime>
  <Words>4646</Words>
  <Application>Microsoft Office PowerPoint</Application>
  <PresentationFormat>A4 Kağıt (210x297 mm)</PresentationFormat>
  <Paragraphs>350</Paragraphs>
  <Slides>57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57</vt:i4>
      </vt:variant>
    </vt:vector>
  </HeadingPairs>
  <TitlesOfParts>
    <vt:vector size="62"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Murat BAYAR</cp:lastModifiedBy>
  <cp:revision>90</cp:revision>
  <dcterms:created xsi:type="dcterms:W3CDTF">2018-01-09T09:15:13Z</dcterms:created>
  <dcterms:modified xsi:type="dcterms:W3CDTF">2026-02-04T15:25:24Z</dcterms:modified>
</cp:coreProperties>
</file>